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42"/>
  </p:notesMasterIdLst>
  <p:sldIdLst>
    <p:sldId id="283" r:id="rId3"/>
    <p:sldId id="286" r:id="rId4"/>
    <p:sldId id="258" r:id="rId5"/>
    <p:sldId id="321" r:id="rId6"/>
    <p:sldId id="257" r:id="rId7"/>
    <p:sldId id="352" r:id="rId8"/>
    <p:sldId id="292" r:id="rId9"/>
    <p:sldId id="289" r:id="rId10"/>
    <p:sldId id="291" r:id="rId11"/>
    <p:sldId id="285" r:id="rId12"/>
    <p:sldId id="327" r:id="rId13"/>
    <p:sldId id="336" r:id="rId14"/>
    <p:sldId id="326" r:id="rId15"/>
    <p:sldId id="339" r:id="rId16"/>
    <p:sldId id="325" r:id="rId17"/>
    <p:sldId id="343" r:id="rId18"/>
    <p:sldId id="342" r:id="rId19"/>
    <p:sldId id="340" r:id="rId20"/>
    <p:sldId id="334" r:id="rId21"/>
    <p:sldId id="346" r:id="rId22"/>
    <p:sldId id="335" r:id="rId23"/>
    <p:sldId id="337" r:id="rId24"/>
    <p:sldId id="349" r:id="rId25"/>
    <p:sldId id="338" r:id="rId26"/>
    <p:sldId id="332" r:id="rId27"/>
    <p:sldId id="347" r:id="rId28"/>
    <p:sldId id="330" r:id="rId29"/>
    <p:sldId id="350" r:id="rId30"/>
    <p:sldId id="331" r:id="rId31"/>
    <p:sldId id="333" r:id="rId32"/>
    <p:sldId id="344" r:id="rId33"/>
    <p:sldId id="348" r:id="rId34"/>
    <p:sldId id="345" r:id="rId35"/>
    <p:sldId id="351" r:id="rId36"/>
    <p:sldId id="328" r:id="rId37"/>
    <p:sldId id="272" r:id="rId38"/>
    <p:sldId id="282" r:id="rId39"/>
    <p:sldId id="323" r:id="rId40"/>
    <p:sldId id="322" r:id="rId41"/>
  </p:sldIdLst>
  <p:sldSz cx="9144000" cy="5143500" type="screen16x9"/>
  <p:notesSz cx="6858000" cy="9144000"/>
  <p:embeddedFontLst>
    <p:embeddedFont>
      <p:font typeface="Andalus" pitchFamily="18" charset="-78"/>
      <p:regular r:id="rId43"/>
    </p:embeddedFont>
    <p:embeddedFont>
      <p:font typeface="Calibri" pitchFamily="34" charset="0"/>
      <p:regular r:id="rId44"/>
      <p:bold r:id="rId45"/>
      <p:italic r:id="rId46"/>
      <p:boldItalic r:id="rId47"/>
    </p:embeddedFont>
    <p:embeddedFont>
      <p:font typeface="Aharoni" pitchFamily="2" charset="-79"/>
      <p:bold r:id="rId48"/>
    </p:embeddedFont>
    <p:embeddedFont>
      <p:font typeface="Agency FB" pitchFamily="34" charset="0"/>
      <p:regular r:id="rId49"/>
      <p:bold r:id="rId50"/>
    </p:embeddedFont>
    <p:embeddedFont>
      <p:font typeface="Verdana" pitchFamily="34" charset="0"/>
      <p:regular r:id="rId51"/>
      <p:bold r:id="rId52"/>
      <p:italic r:id="rId53"/>
      <p:boldItalic r:id="rId54"/>
    </p:embeddedFont>
    <p:embeddedFont>
      <p:font typeface="Montserrat"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352"/>
            <p14:sldId id="292"/>
            <p14:sldId id="289"/>
            <p14:sldId id="291"/>
            <p14:sldId id="285"/>
            <p14:sldId id="327"/>
            <p14:sldId id="336"/>
            <p14:sldId id="326"/>
            <p14:sldId id="339"/>
            <p14:sldId id="325"/>
            <p14:sldId id="343"/>
            <p14:sldId id="342"/>
            <p14:sldId id="340"/>
            <p14:sldId id="334"/>
            <p14:sldId id="346"/>
            <p14:sldId id="335"/>
            <p14:sldId id="337"/>
            <p14:sldId id="349"/>
            <p14:sldId id="338"/>
            <p14:sldId id="332"/>
            <p14:sldId id="347"/>
            <p14:sldId id="330"/>
            <p14:sldId id="350"/>
            <p14:sldId id="331"/>
            <p14:sldId id="333"/>
            <p14:sldId id="344"/>
            <p14:sldId id="348"/>
            <p14:sldId id="345"/>
            <p14:sldId id="351"/>
            <p14:sldId id="328"/>
            <p14:sldId id="272"/>
            <p14:sldId id="282"/>
            <p14:sldId id="323"/>
            <p14:sldId id="322"/>
          </p14:sldIdLst>
        </p14:section>
      </p14:sectionLst>
    </p:ext>
    <p:ext uri="{EFAFB233-063F-42B5-8137-9DF3F51BA10A}">
      <p15:sldGuideLst xmlns:p15="http://schemas.microsoft.com/office/powerpoint/2012/main" xmlns="">
        <p15:guide id="1" orient="horz" pos="1620">
          <p15:clr>
            <a:srgbClr val="000000"/>
          </p15:clr>
        </p15:guide>
        <p15:guide id="2" pos="2880">
          <p15:clr>
            <a:srgbClr val="000000"/>
          </p15:clr>
        </p15:guide>
      </p15:sldGuideLst>
    </p:ext>
    <p:ext uri="{2D200454-40CA-4A62-9FC3-DE9A4176ACB9}">
      <p15:notesGuideLst xmlns:p15="http://schemas.microsoft.com/office/powerpoint/2012/main" xmlns=""/>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p:scale>
          <a:sx n="108" d="100"/>
          <a:sy n="108" d="100"/>
        </p:scale>
        <p:origin x="-276" y="-7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79"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9.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501159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29"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2" y="204470"/>
            <a:ext cx="5111749"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6"/>
            <a:ext cx="3008629"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29"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2" y="204470"/>
            <a:ext cx="5111749"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6"/>
            <a:ext cx="3008629"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25-Nov-22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6"/>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1" y="1200150"/>
            <a:ext cx="4038601"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1"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1"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1" y="1631316"/>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1"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1" y="1631316"/>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29"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2" y="204470"/>
            <a:ext cx="5111749"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6"/>
            <a:ext cx="3008629"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1"/>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6"/>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25-Nov-22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6"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6" y="1389381"/>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29" y="1233170"/>
            <a:ext cx="4045586"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29" y="2802891"/>
            <a:ext cx="4045586"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7"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7" y="4230371"/>
            <a:ext cx="5998844"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1"/>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1"/>
            <a:ext cx="4389120" cy="6019801"/>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6"/>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6"/>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1"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1" y="4663441"/>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1"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1.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0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299678"/>
            <a:ext cx="8706011"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85581" y="12032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xmlns=""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654300" y="73957"/>
            <a:ext cx="3175001" cy="1335534"/>
          </a:xfrm>
          <a:prstGeom prst="rect">
            <a:avLst/>
          </a:prstGeom>
          <a:ln>
            <a:solidFill>
              <a:schemeClr val="tx2"/>
            </a:solidFill>
          </a:ln>
          <a:effectLst/>
        </p:spPr>
      </p:pic>
      <p:sp>
        <p:nvSpPr>
          <p:cNvPr id="7" name="object 7"/>
          <p:cNvSpPr txBox="1"/>
          <p:nvPr/>
        </p:nvSpPr>
        <p:spPr>
          <a:xfrm>
            <a:off x="2540351" y="2876312"/>
            <a:ext cx="3625310" cy="1946687"/>
          </a:xfrm>
          <a:prstGeom prst="rect">
            <a:avLst/>
          </a:prstGeom>
        </p:spPr>
        <p:txBody>
          <a:bodyPr vert="horz" wrap="square" lIns="0" tIns="12700" rIns="0" bIns="0" rtlCol="0">
            <a:spAutoFit/>
          </a:bodyPr>
          <a:lstStyle/>
          <a:p>
            <a:pPr algn="ctr">
              <a:spcBef>
                <a:spcPts val="100"/>
              </a:spcBef>
            </a:pPr>
            <a:r>
              <a:rPr lang="en-US" sz="1800" b="1" spc="-60" dirty="0">
                <a:solidFill>
                  <a:srgbClr val="124F5B"/>
                </a:solidFill>
                <a:latin typeface="Verdana"/>
                <a:cs typeface="Verdana"/>
              </a:rPr>
              <a:t>By</a:t>
            </a:r>
          </a:p>
          <a:p>
            <a:pPr algn="ctr">
              <a:spcBef>
                <a:spcPts val="100"/>
              </a:spcBef>
            </a:pPr>
            <a:r>
              <a:rPr lang="en-US" sz="1800" b="1" spc="-114" dirty="0">
                <a:solidFill>
                  <a:srgbClr val="CC0000"/>
                </a:solidFill>
                <a:latin typeface="Aharoni" pitchFamily="2" charset="-79"/>
                <a:cs typeface="Aharoni" pitchFamily="2" charset="-79"/>
              </a:rPr>
              <a:t>Manjeet Srivastava</a:t>
            </a:r>
          </a:p>
          <a:p>
            <a:pPr algn="ctr">
              <a:spcBef>
                <a:spcPts val="100"/>
              </a:spcBef>
            </a:pPr>
            <a:r>
              <a:rPr lang="en-US" sz="1800" b="1" spc="-114" dirty="0">
                <a:solidFill>
                  <a:srgbClr val="CC0000"/>
                </a:solidFill>
                <a:latin typeface="Aharoni" pitchFamily="2" charset="-79"/>
                <a:cs typeface="Aharoni" pitchFamily="2" charset="-79"/>
              </a:rPr>
              <a:t>Vivek Kumar</a:t>
            </a:r>
            <a:endParaRPr lang="en-US" sz="1800" dirty="0">
              <a:latin typeface="Verdana"/>
              <a:cs typeface="Verdana"/>
            </a:endParaRPr>
          </a:p>
          <a:p>
            <a:pPr algn="ctr">
              <a:lnSpc>
                <a:spcPct val="100000"/>
              </a:lnSpc>
            </a:pPr>
            <a:r>
              <a:rPr lang="en-US" sz="1800" b="1" spc="-114" dirty="0">
                <a:solidFill>
                  <a:srgbClr val="CC0000"/>
                </a:solidFill>
                <a:latin typeface="Aharoni" pitchFamily="2" charset="-79"/>
                <a:cs typeface="Aharoni" pitchFamily="2" charset="-79"/>
              </a:rPr>
              <a:t>Rishabh Srivastav</a:t>
            </a:r>
          </a:p>
          <a:p>
            <a:pPr algn="ctr"/>
            <a:r>
              <a:rPr lang="en-US" sz="1800" b="1" spc="-114" dirty="0">
                <a:solidFill>
                  <a:srgbClr val="CC0000"/>
                </a:solidFill>
                <a:latin typeface="Aharoni" pitchFamily="2" charset="-79"/>
                <a:cs typeface="Aharoni" pitchFamily="2" charset="-79"/>
              </a:rPr>
              <a:t>Shubham Bharti</a:t>
            </a:r>
          </a:p>
          <a:p>
            <a:pPr algn="ctr">
              <a:lnSpc>
                <a:spcPct val="100000"/>
              </a:lnSpc>
            </a:pPr>
            <a:r>
              <a:rPr lang="en-US" sz="1800" b="1" spc="-114" dirty="0">
                <a:solidFill>
                  <a:srgbClr val="CC0000"/>
                </a:solidFill>
                <a:latin typeface="Aharoni" pitchFamily="2" charset="-79"/>
                <a:cs typeface="Aharoni" pitchFamily="2" charset="-79"/>
              </a:rPr>
              <a:t>Durga Shankar</a:t>
            </a:r>
          </a:p>
          <a:p>
            <a:pPr algn="ctr">
              <a:lnSpc>
                <a:spcPct val="100000"/>
              </a:lnSpc>
              <a:spcBef>
                <a:spcPts val="20"/>
              </a:spcBef>
            </a:pPr>
            <a:r>
              <a:rPr lang="en-US" sz="1600" b="1" spc="-60" dirty="0">
                <a:solidFill>
                  <a:srgbClr val="124F5B"/>
                </a:solidFill>
                <a:latin typeface="Aharoni" pitchFamily="2" charset="-79"/>
                <a:cs typeface="Aharoni" pitchFamily="2" charset="-79"/>
              </a:rPr>
              <a:t>Data </a:t>
            </a:r>
            <a:r>
              <a:rPr lang="en-US" sz="1600" b="1" spc="-55" dirty="0">
                <a:solidFill>
                  <a:srgbClr val="124F5B"/>
                </a:solidFill>
                <a:latin typeface="Aharoni" pitchFamily="2" charset="-79"/>
                <a:cs typeface="Aharoni" pitchFamily="2" charset="-79"/>
              </a:rPr>
              <a:t>Science </a:t>
            </a:r>
            <a:r>
              <a:rPr lang="en-US" sz="1600" b="1" spc="-100" dirty="0">
                <a:solidFill>
                  <a:srgbClr val="124F5B"/>
                </a:solidFill>
                <a:latin typeface="Aharoni" pitchFamily="2" charset="-79"/>
                <a:cs typeface="Aharoni" pitchFamily="2" charset="-79"/>
              </a:rPr>
              <a:t>Trainee,</a:t>
            </a:r>
            <a:r>
              <a:rPr lang="en-US" sz="1600" b="1" spc="-210" dirty="0">
                <a:solidFill>
                  <a:srgbClr val="124F5B"/>
                </a:solidFill>
                <a:latin typeface="Aharoni" pitchFamily="2" charset="-79"/>
                <a:cs typeface="Aharoni" pitchFamily="2" charset="-79"/>
              </a:rPr>
              <a:t> </a:t>
            </a:r>
            <a:r>
              <a:rPr lang="en-US" sz="1600" b="1" spc="-60" dirty="0">
                <a:solidFill>
                  <a:srgbClr val="124F5B"/>
                </a:solidFill>
                <a:latin typeface="Aharoni" pitchFamily="2" charset="-79"/>
                <a:cs typeface="Aharoni" pitchFamily="2" charset="-79"/>
              </a:rPr>
              <a:t>AlmaBetter</a:t>
            </a:r>
            <a:endParaRPr lang="en-US" sz="1600" dirty="0">
              <a:latin typeface="Aharoni" pitchFamily="2" charset="-79"/>
              <a:cs typeface="Aharoni"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456535"/>
          </a:xfrm>
          <a:prstGeom prst="rect">
            <a:avLst/>
          </a:prstGeom>
        </p:spPr>
        <p:txBody>
          <a:bodyPr vert="horz" wrap="square" lIns="0" tIns="12700" rIns="0" bIns="0" rtlCol="0">
            <a:spAutoFit/>
          </a:bodyPr>
          <a:lstStyle/>
          <a:p>
            <a:pPr marL="12700">
              <a:lnSpc>
                <a:spcPct val="100000"/>
              </a:lnSpc>
              <a:spcBef>
                <a:spcPts val="100"/>
              </a:spcBef>
            </a:pPr>
            <a:r>
              <a:rPr sz="2800" b="1" dirty="0">
                <a:solidFill>
                  <a:schemeClr val="tx1"/>
                </a:solidFill>
                <a:latin typeface="Agency FB" pitchFamily="34" charset="0"/>
                <a:cs typeface="Old Standard TT"/>
              </a:rPr>
              <a:t>OVERVIEW OF</a:t>
            </a:r>
            <a:r>
              <a:rPr sz="2800" b="1" spc="-95" dirty="0">
                <a:solidFill>
                  <a:schemeClr val="tx1"/>
                </a:solidFill>
                <a:latin typeface="Agency FB" pitchFamily="34" charset="0"/>
                <a:cs typeface="Old Standard TT"/>
              </a:rPr>
              <a:t> </a:t>
            </a:r>
            <a:r>
              <a:rPr sz="2800" b="1" dirty="0">
                <a:solidFill>
                  <a:schemeClr val="tx1"/>
                </a:solidFill>
                <a:latin typeface="Agency FB" pitchFamily="34" charset="0"/>
                <a:cs typeface="Old Standard TT"/>
              </a:rPr>
              <a:t>ANALYSIS</a:t>
            </a:r>
          </a:p>
        </p:txBody>
      </p:sp>
      <p:grpSp>
        <p:nvGrpSpPr>
          <p:cNvPr id="4" name="object 4"/>
          <p:cNvGrpSpPr/>
          <p:nvPr/>
        </p:nvGrpSpPr>
        <p:grpSpPr>
          <a:xfrm>
            <a:off x="478537" y="263653"/>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4"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5"/>
            <a:ext cx="2016761"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ndalus" pitchFamily="18" charset="-78"/>
                <a:cs typeface="Andalus" pitchFamily="18" charset="-78"/>
              </a:rPr>
              <a:t>Predictive</a:t>
            </a:r>
            <a:r>
              <a:rPr sz="1800" spc="-25" dirty="0">
                <a:solidFill>
                  <a:srgbClr val="FFFFFF"/>
                </a:solidFill>
                <a:latin typeface="Andalus" pitchFamily="18" charset="-78"/>
                <a:cs typeface="Andalus" pitchFamily="18" charset="-78"/>
              </a:rPr>
              <a:t> </a:t>
            </a:r>
            <a:r>
              <a:rPr sz="1800" spc="-10" dirty="0">
                <a:solidFill>
                  <a:srgbClr val="FFFFFF"/>
                </a:solidFill>
                <a:latin typeface="Andalus" pitchFamily="18" charset="-78"/>
                <a:cs typeface="Andalus" pitchFamily="18" charset="-78"/>
              </a:rPr>
              <a:t>Modeling</a:t>
            </a:r>
            <a:endParaRPr sz="1800" dirty="0">
              <a:latin typeface="Andalus" pitchFamily="18" charset="-78"/>
              <a:cs typeface="Andalus" pitchFamily="18" charset="-78"/>
            </a:endParaRPr>
          </a:p>
        </p:txBody>
      </p:sp>
      <p:sp>
        <p:nvSpPr>
          <p:cNvPr id="9" name="object 9"/>
          <p:cNvSpPr txBox="1"/>
          <p:nvPr/>
        </p:nvSpPr>
        <p:spPr>
          <a:xfrm>
            <a:off x="6308598" y="2720087"/>
            <a:ext cx="1905001" cy="1619867"/>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ndalus" pitchFamily="18" charset="-78"/>
                <a:cs typeface="Andalus" pitchFamily="18" charset="-78"/>
              </a:rPr>
              <a:t>Formulate a  statistical model</a:t>
            </a:r>
            <a:r>
              <a:rPr sz="1800" spc="-35" dirty="0">
                <a:latin typeface="Andalus" pitchFamily="18" charset="-78"/>
                <a:cs typeface="Andalus" pitchFamily="18" charset="-78"/>
              </a:rPr>
              <a:t> </a:t>
            </a:r>
            <a:r>
              <a:rPr sz="1800" dirty="0">
                <a:latin typeface="Andalus" pitchFamily="18" charset="-78"/>
                <a:cs typeface="Andalus" pitchFamily="18" charset="-78"/>
              </a:rPr>
              <a:t>to  </a:t>
            </a:r>
            <a:r>
              <a:rPr sz="1800" spc="-5" dirty="0">
                <a:latin typeface="Andalus" pitchFamily="18" charset="-78"/>
                <a:cs typeface="Andalus" pitchFamily="18" charset="-78"/>
              </a:rPr>
              <a:t>forecast an  outcome using  relevant</a:t>
            </a:r>
            <a:r>
              <a:rPr sz="1800" spc="-40" dirty="0">
                <a:latin typeface="Andalus" pitchFamily="18" charset="-78"/>
                <a:cs typeface="Andalus" pitchFamily="18" charset="-78"/>
              </a:rPr>
              <a:t> </a:t>
            </a:r>
            <a:r>
              <a:rPr sz="1800" spc="-5" dirty="0">
                <a:latin typeface="Andalus" pitchFamily="18" charset="-78"/>
                <a:cs typeface="Andalus" pitchFamily="18" charset="-78"/>
              </a:rPr>
              <a:t>predictors</a:t>
            </a:r>
            <a:endParaRPr sz="1800" dirty="0">
              <a:latin typeface="Andalus" pitchFamily="18" charset="-78"/>
              <a:cs typeface="Andalus" pitchFamily="18" charset="-78"/>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51" y="1368933"/>
            <a:ext cx="1470025"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ndalus" pitchFamily="18" charset="-78"/>
                <a:cs typeface="Andalus" pitchFamily="18" charset="-78"/>
              </a:rPr>
              <a:t>Data</a:t>
            </a:r>
            <a:r>
              <a:rPr sz="1800" spc="-70" dirty="0">
                <a:solidFill>
                  <a:srgbClr val="FFFFFF"/>
                </a:solidFill>
                <a:latin typeface="Andalus" pitchFamily="18" charset="-78"/>
                <a:cs typeface="Andalus" pitchFamily="18" charset="-78"/>
              </a:rPr>
              <a:t> </a:t>
            </a:r>
            <a:r>
              <a:rPr sz="1800" spc="-5" dirty="0">
                <a:solidFill>
                  <a:srgbClr val="FFFFFF"/>
                </a:solidFill>
                <a:latin typeface="Andalus" pitchFamily="18" charset="-78"/>
                <a:cs typeface="Andalus" pitchFamily="18" charset="-78"/>
              </a:rPr>
              <a:t>Cleaning</a:t>
            </a:r>
            <a:endParaRPr sz="1800" dirty="0">
              <a:latin typeface="Andalus" pitchFamily="18" charset="-78"/>
              <a:cs typeface="Andalus" pitchFamily="18" charset="-78"/>
            </a:endParaRPr>
          </a:p>
        </p:txBody>
      </p:sp>
      <p:sp>
        <p:nvSpPr>
          <p:cNvPr id="12" name="object 12"/>
          <p:cNvSpPr txBox="1"/>
          <p:nvPr/>
        </p:nvSpPr>
        <p:spPr>
          <a:xfrm>
            <a:off x="734060"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ndalus" pitchFamily="18" charset="-78"/>
                <a:cs typeface="Andalus" pitchFamily="18" charset="-78"/>
              </a:rPr>
              <a:t>Understand </a:t>
            </a:r>
            <a:r>
              <a:rPr sz="1800" dirty="0">
                <a:latin typeface="Andalus" pitchFamily="18" charset="-78"/>
                <a:cs typeface="Andalus" pitchFamily="18" charset="-78"/>
              </a:rPr>
              <a:t>the  structure of the  </a:t>
            </a:r>
            <a:r>
              <a:rPr sz="1800" spc="-5" dirty="0">
                <a:latin typeface="Andalus" pitchFamily="18" charset="-78"/>
                <a:cs typeface="Andalus" pitchFamily="18" charset="-78"/>
              </a:rPr>
              <a:t>dataset and clean  data before</a:t>
            </a:r>
            <a:r>
              <a:rPr sz="1800" spc="-50" dirty="0">
                <a:latin typeface="Andalus" pitchFamily="18" charset="-78"/>
                <a:cs typeface="Andalus" pitchFamily="18" charset="-78"/>
              </a:rPr>
              <a:t> </a:t>
            </a:r>
            <a:r>
              <a:rPr sz="1800" spc="-10" dirty="0">
                <a:latin typeface="Andalus" pitchFamily="18" charset="-78"/>
                <a:cs typeface="Andalus" pitchFamily="18" charset="-78"/>
              </a:rPr>
              <a:t>analysis</a:t>
            </a:r>
            <a:endParaRPr sz="1800" dirty="0">
              <a:latin typeface="Andalus" pitchFamily="18" charset="-78"/>
              <a:cs typeface="Andalus" pitchFamily="18" charset="-78"/>
            </a:endParaRPr>
          </a:p>
        </p:txBody>
      </p:sp>
      <p:sp>
        <p:nvSpPr>
          <p:cNvPr id="13" name="object 13"/>
          <p:cNvSpPr/>
          <p:nvPr/>
        </p:nvSpPr>
        <p:spPr>
          <a:xfrm>
            <a:off x="2944368"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1" y="1368375"/>
            <a:ext cx="171069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ndalus" pitchFamily="18" charset="-78"/>
                <a:cs typeface="Andalus" pitchFamily="18" charset="-78"/>
              </a:rPr>
              <a:t>Data</a:t>
            </a:r>
            <a:r>
              <a:rPr sz="1800" spc="-75" dirty="0">
                <a:solidFill>
                  <a:srgbClr val="FFFFFF"/>
                </a:solidFill>
                <a:latin typeface="Andalus" pitchFamily="18" charset="-78"/>
                <a:cs typeface="Andalus" pitchFamily="18" charset="-78"/>
              </a:rPr>
              <a:t> </a:t>
            </a:r>
            <a:r>
              <a:rPr sz="1800" spc="-5" dirty="0">
                <a:solidFill>
                  <a:srgbClr val="FFFFFF"/>
                </a:solidFill>
                <a:latin typeface="Andalus" pitchFamily="18" charset="-78"/>
                <a:cs typeface="Andalus" pitchFamily="18" charset="-78"/>
              </a:rPr>
              <a:t>Exploration</a:t>
            </a:r>
            <a:endParaRPr sz="1800" dirty="0">
              <a:latin typeface="Andalus" pitchFamily="18" charset="-78"/>
              <a:cs typeface="Andalus" pitchFamily="18" charset="-78"/>
            </a:endParaRPr>
          </a:p>
        </p:txBody>
      </p:sp>
      <p:sp>
        <p:nvSpPr>
          <p:cNvPr id="15" name="object 15"/>
          <p:cNvSpPr txBox="1"/>
          <p:nvPr/>
        </p:nvSpPr>
        <p:spPr>
          <a:xfrm>
            <a:off x="3626358" y="2659231"/>
            <a:ext cx="1993900" cy="1923475"/>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ndalus" pitchFamily="18" charset="-78"/>
                <a:cs typeface="Andalus" pitchFamily="18" charset="-78"/>
              </a:rPr>
              <a:t>Uncover initial  patterns,  characteristics,</a:t>
            </a:r>
            <a:r>
              <a:rPr sz="1800" spc="-30" dirty="0">
                <a:latin typeface="Andalus" pitchFamily="18" charset="-78"/>
                <a:cs typeface="Andalus" pitchFamily="18" charset="-78"/>
              </a:rPr>
              <a:t> </a:t>
            </a:r>
            <a:r>
              <a:rPr sz="1800" spc="-5" dirty="0">
                <a:latin typeface="Andalus" pitchFamily="18" charset="-78"/>
                <a:cs typeface="Andalus" pitchFamily="18" charset="-78"/>
              </a:rPr>
              <a:t>and  points </a:t>
            </a:r>
            <a:r>
              <a:rPr sz="1800" dirty="0">
                <a:latin typeface="Andalus" pitchFamily="18" charset="-78"/>
                <a:cs typeface="Andalus" pitchFamily="18" charset="-78"/>
              </a:rPr>
              <a:t>of </a:t>
            </a:r>
            <a:r>
              <a:rPr sz="1800" spc="-5" dirty="0">
                <a:latin typeface="Andalus" pitchFamily="18" charset="-78"/>
                <a:cs typeface="Andalus" pitchFamily="18" charset="-78"/>
              </a:rPr>
              <a:t>interest  using visual  exploration</a:t>
            </a:r>
            <a:endParaRPr sz="1800" dirty="0">
              <a:latin typeface="Andalus" pitchFamily="18" charset="-78"/>
              <a:cs typeface="Andalus" pitchFamily="18" charset="-78"/>
            </a:endParaRPr>
          </a:p>
        </p:txBody>
      </p:sp>
      <p:sp>
        <p:nvSpPr>
          <p:cNvPr id="16" name="object 16"/>
          <p:cNvSpPr/>
          <p:nvPr/>
        </p:nvSpPr>
        <p:spPr>
          <a:xfrm>
            <a:off x="4454652" y="1927861"/>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5" y="1941577"/>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8800" y="330201"/>
            <a:ext cx="7721600" cy="830997"/>
          </a:xfrm>
          <a:prstGeom prst="rect">
            <a:avLst/>
          </a:prstGeom>
          <a:noFill/>
        </p:spPr>
        <p:txBody>
          <a:bodyPr wrap="square" rtlCol="0">
            <a:spAutoFit/>
          </a:bodyPr>
          <a:lstStyle/>
          <a:p>
            <a:r>
              <a:rPr lang="en-US" sz="2400" b="1" dirty="0">
                <a:solidFill>
                  <a:schemeClr val="tx1"/>
                </a:solidFill>
                <a:latin typeface="Agency FB" pitchFamily="34" charset="0"/>
              </a:rPr>
              <a:t>1. NUMBER OF APPS IN EACH CATEGORY</a:t>
            </a:r>
          </a:p>
          <a:p>
            <a:endParaRPr lang="en-US" sz="2400" b="1" dirty="0">
              <a:solidFill>
                <a:schemeClr val="tx1"/>
              </a:solidFill>
              <a:latin typeface="Agency FB" pitchFamily="34"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829" y="993530"/>
            <a:ext cx="4049956" cy="4018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667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 y="266701"/>
            <a:ext cx="7645401" cy="830997"/>
          </a:xfrm>
          <a:prstGeom prst="rect">
            <a:avLst/>
          </a:prstGeom>
          <a:noFill/>
        </p:spPr>
        <p:txBody>
          <a:bodyPr wrap="square" rtlCol="0">
            <a:spAutoFit/>
          </a:bodyPr>
          <a:lstStyle/>
          <a:p>
            <a:r>
              <a:rPr lang="en-US" sz="2400" b="1" dirty="0" smtClean="0">
                <a:solidFill>
                  <a:schemeClr val="tx1"/>
                </a:solidFill>
                <a:latin typeface="Agency FB" pitchFamily="34" charset="0"/>
              </a:rPr>
              <a:t>2</a:t>
            </a:r>
            <a:r>
              <a:rPr lang="en-US" sz="2400" b="1" dirty="0">
                <a:solidFill>
                  <a:schemeClr val="tx1"/>
                </a:solidFill>
                <a:latin typeface="Agency FB" pitchFamily="34" charset="0"/>
              </a:rPr>
              <a:t>. </a:t>
            </a:r>
            <a:r>
              <a:rPr lang="en-US" sz="2400" b="1" dirty="0" smtClean="0">
                <a:solidFill>
                  <a:schemeClr val="tx1"/>
                </a:solidFill>
                <a:latin typeface="Agency FB" pitchFamily="34" charset="0"/>
              </a:rPr>
              <a:t>MOST</a:t>
            </a:r>
            <a:r>
              <a:rPr lang="en-US" sz="2400" b="1" dirty="0">
                <a:solidFill>
                  <a:schemeClr val="tx1"/>
                </a:solidFill>
                <a:latin typeface="Agency FB" pitchFamily="34" charset="0"/>
              </a:rPr>
              <a:t> </a:t>
            </a:r>
            <a:r>
              <a:rPr lang="en-US" sz="2400" b="1" dirty="0" smtClean="0">
                <a:solidFill>
                  <a:schemeClr val="tx1"/>
                </a:solidFill>
                <a:latin typeface="Agency FB" pitchFamily="34" charset="0"/>
              </a:rPr>
              <a:t>OF</a:t>
            </a:r>
            <a:r>
              <a:rPr lang="en-US" sz="2400" b="1" dirty="0">
                <a:solidFill>
                  <a:schemeClr val="tx1"/>
                </a:solidFill>
                <a:latin typeface="Agency FB" pitchFamily="34" charset="0"/>
              </a:rPr>
              <a:t> </a:t>
            </a:r>
            <a:r>
              <a:rPr lang="en-US" sz="2400" b="1" dirty="0" smtClean="0">
                <a:solidFill>
                  <a:schemeClr val="tx1"/>
                </a:solidFill>
                <a:latin typeface="Agency FB" pitchFamily="34" charset="0"/>
              </a:rPr>
              <a:t>THE</a:t>
            </a:r>
            <a:r>
              <a:rPr lang="en-US" sz="2400" b="1" dirty="0">
                <a:solidFill>
                  <a:schemeClr val="tx1"/>
                </a:solidFill>
                <a:latin typeface="Agency FB" pitchFamily="34" charset="0"/>
              </a:rPr>
              <a:t> FALLS UNDER WHICH GENRE</a:t>
            </a:r>
          </a:p>
          <a:p>
            <a:endParaRPr lang="en-US" sz="2400" b="1" dirty="0">
              <a:solidFill>
                <a:schemeClr val="tx1"/>
              </a:solidFill>
              <a:latin typeface="Agency FB" pitchFamily="34"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705" y="904022"/>
            <a:ext cx="476250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19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0200" y="292101"/>
            <a:ext cx="7899401" cy="830997"/>
          </a:xfrm>
          <a:prstGeom prst="rect">
            <a:avLst/>
          </a:prstGeom>
          <a:noFill/>
        </p:spPr>
        <p:txBody>
          <a:bodyPr wrap="square" rtlCol="0">
            <a:spAutoFit/>
          </a:bodyPr>
          <a:lstStyle/>
          <a:p>
            <a:r>
              <a:rPr lang="en-US" sz="2400" b="1" dirty="0">
                <a:solidFill>
                  <a:schemeClr val="tx1"/>
                </a:solidFill>
                <a:latin typeface="Agency FB" pitchFamily="34" charset="0"/>
              </a:rPr>
              <a:t>3. NUMBER OF FREE AND PAID APPS IN EACH CAEGORY</a:t>
            </a:r>
          </a:p>
          <a:p>
            <a:endParaRPr lang="en-US" sz="2400" b="1" dirty="0">
              <a:solidFill>
                <a:schemeClr val="tx1"/>
              </a:solidFill>
              <a:latin typeface="Agency FB" pitchFamily="34"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628" y="784927"/>
            <a:ext cx="4190635" cy="4157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00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747" y="1134209"/>
            <a:ext cx="4324709" cy="369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9901" y="292101"/>
            <a:ext cx="7264400" cy="830997"/>
          </a:xfrm>
          <a:prstGeom prst="rect">
            <a:avLst/>
          </a:prstGeom>
          <a:noFill/>
        </p:spPr>
        <p:txBody>
          <a:bodyPr wrap="square" rtlCol="0">
            <a:spAutoFit/>
          </a:bodyPr>
          <a:lstStyle/>
          <a:p>
            <a:r>
              <a:rPr lang="en-US" sz="2400" b="1" dirty="0" smtClean="0">
                <a:solidFill>
                  <a:schemeClr val="tx1"/>
                </a:solidFill>
                <a:latin typeface="Agency FB" pitchFamily="34" charset="0"/>
              </a:rPr>
              <a:t>4.</a:t>
            </a:r>
            <a:r>
              <a:rPr lang="en-US" sz="2400" b="1" dirty="0">
                <a:solidFill>
                  <a:schemeClr val="tx1"/>
                </a:solidFill>
                <a:latin typeface="Agency FB" pitchFamily="34" charset="0"/>
              </a:rPr>
              <a:t> RATIO OF FREE AND PAID APPS</a:t>
            </a:r>
          </a:p>
          <a:p>
            <a:endParaRPr lang="en-US" sz="2400" b="1" dirty="0">
              <a:solidFill>
                <a:schemeClr val="tx1"/>
              </a:solidFill>
              <a:latin typeface="Agency FB" pitchFamily="34" charset="0"/>
            </a:endParaRPr>
          </a:p>
        </p:txBody>
      </p:sp>
    </p:spTree>
    <p:extLst>
      <p:ext uri="{BB962C8B-B14F-4D97-AF65-F5344CB8AC3E}">
        <p14:creationId xmlns:p14="http://schemas.microsoft.com/office/powerpoint/2010/main" val="3469690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0062" y="181708"/>
            <a:ext cx="7645401" cy="830997"/>
          </a:xfrm>
          <a:prstGeom prst="rect">
            <a:avLst/>
          </a:prstGeom>
          <a:noFill/>
        </p:spPr>
        <p:txBody>
          <a:bodyPr wrap="square" rtlCol="0">
            <a:spAutoFit/>
          </a:bodyPr>
          <a:lstStyle/>
          <a:p>
            <a:r>
              <a:rPr lang="en-US" sz="2400" b="1" dirty="0">
                <a:solidFill>
                  <a:schemeClr val="tx1"/>
                </a:solidFill>
                <a:latin typeface="Agency FB" pitchFamily="34" charset="0"/>
              </a:rPr>
              <a:t>5. NUMBER OF APPS INSTALLS IN EACH CATEGORY</a:t>
            </a:r>
          </a:p>
          <a:p>
            <a:endParaRPr lang="en-US" sz="2400" b="1" dirty="0">
              <a:solidFill>
                <a:schemeClr val="tx1"/>
              </a:solidFill>
              <a:latin typeface="Agency FB" pitchFamily="34"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084" y="841021"/>
            <a:ext cx="4248516" cy="3838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01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3100" y="342901"/>
            <a:ext cx="7416800" cy="830997"/>
          </a:xfrm>
          <a:prstGeom prst="rect">
            <a:avLst/>
          </a:prstGeom>
          <a:noFill/>
        </p:spPr>
        <p:txBody>
          <a:bodyPr wrap="square" rtlCol="0">
            <a:spAutoFit/>
          </a:bodyPr>
          <a:lstStyle/>
          <a:p>
            <a:r>
              <a:rPr lang="en-US" sz="2400" b="1" dirty="0">
                <a:solidFill>
                  <a:schemeClr val="tx1"/>
                </a:solidFill>
                <a:latin typeface="Agency FB" pitchFamily="34" charset="0"/>
              </a:rPr>
              <a:t>6</a:t>
            </a:r>
            <a:r>
              <a:rPr lang="en-US" sz="2400" b="1" dirty="0" smtClean="0">
                <a:solidFill>
                  <a:schemeClr val="tx1"/>
                </a:solidFill>
                <a:latin typeface="Agency FB" pitchFamily="34" charset="0"/>
              </a:rPr>
              <a:t>.</a:t>
            </a:r>
            <a:r>
              <a:rPr lang="en-US" sz="2400" b="1" dirty="0">
                <a:solidFill>
                  <a:schemeClr val="tx1"/>
                </a:solidFill>
                <a:latin typeface="Agency FB" pitchFamily="34" charset="0"/>
              </a:rPr>
              <a:t> DISTRIBUTION OF PAID APPS</a:t>
            </a:r>
          </a:p>
          <a:p>
            <a:endParaRPr lang="en-US" sz="2400" b="1" dirty="0">
              <a:solidFill>
                <a:schemeClr val="tx1"/>
              </a:solidFill>
              <a:latin typeface="Agency FB" pitchFamily="34" charset="0"/>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243" y="1231535"/>
            <a:ext cx="58293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4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759" y="1097782"/>
            <a:ext cx="588645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5908" y="389876"/>
            <a:ext cx="7747001" cy="830997"/>
          </a:xfrm>
          <a:prstGeom prst="rect">
            <a:avLst/>
          </a:prstGeom>
          <a:noFill/>
        </p:spPr>
        <p:txBody>
          <a:bodyPr wrap="square" rtlCol="0">
            <a:spAutoFit/>
          </a:bodyPr>
          <a:lstStyle/>
          <a:p>
            <a:r>
              <a:rPr lang="en-US" sz="2400" b="1" dirty="0" smtClean="0">
                <a:solidFill>
                  <a:schemeClr val="tx1"/>
                </a:solidFill>
                <a:latin typeface="Agency FB" pitchFamily="34" charset="0"/>
              </a:rPr>
              <a:t>7.DISTRIBUTION</a:t>
            </a:r>
            <a:r>
              <a:rPr lang="en-US" sz="2400" b="1" dirty="0">
                <a:solidFill>
                  <a:schemeClr val="tx1"/>
                </a:solidFill>
                <a:latin typeface="Agency FB" pitchFamily="34" charset="0"/>
              </a:rPr>
              <a:t> OF FREE APPS</a:t>
            </a:r>
          </a:p>
          <a:p>
            <a:endParaRPr lang="en-US" sz="2400" b="1" dirty="0">
              <a:solidFill>
                <a:schemeClr val="tx1"/>
              </a:solidFill>
              <a:latin typeface="Agency FB" pitchFamily="34" charset="0"/>
            </a:endParaRPr>
          </a:p>
        </p:txBody>
      </p:sp>
    </p:spTree>
    <p:extLst>
      <p:ext uri="{BB962C8B-B14F-4D97-AF65-F5344CB8AC3E}">
        <p14:creationId xmlns:p14="http://schemas.microsoft.com/office/powerpoint/2010/main" val="181139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901" y="330201"/>
            <a:ext cx="8585200" cy="830997"/>
          </a:xfrm>
          <a:prstGeom prst="rect">
            <a:avLst/>
          </a:prstGeom>
          <a:noFill/>
        </p:spPr>
        <p:txBody>
          <a:bodyPr wrap="square" rtlCol="0">
            <a:spAutoFit/>
          </a:bodyPr>
          <a:lstStyle/>
          <a:p>
            <a:r>
              <a:rPr lang="en-US" sz="2400" b="1" dirty="0">
                <a:solidFill>
                  <a:schemeClr val="tx1"/>
                </a:solidFill>
                <a:latin typeface="Agency FB" pitchFamily="34" charset="0"/>
              </a:rPr>
              <a:t>8</a:t>
            </a:r>
            <a:r>
              <a:rPr lang="en-US" sz="2400" b="1" dirty="0" smtClean="0">
                <a:solidFill>
                  <a:schemeClr val="tx1"/>
                </a:solidFill>
                <a:latin typeface="Agency FB" pitchFamily="34" charset="0"/>
              </a:rPr>
              <a:t>.</a:t>
            </a:r>
            <a:r>
              <a:rPr lang="en-US" sz="2400" b="1" dirty="0">
                <a:solidFill>
                  <a:schemeClr val="tx1"/>
                </a:solidFill>
                <a:latin typeface="Agency FB" pitchFamily="34" charset="0"/>
              </a:rPr>
              <a:t> TOP 10 INSTALLED APP IN SPORTS CATEGORY</a:t>
            </a:r>
          </a:p>
          <a:p>
            <a:endParaRPr lang="en-US" sz="2400" b="1" dirty="0">
              <a:solidFill>
                <a:schemeClr val="tx1"/>
              </a:solidFill>
              <a:latin typeface="Agency FB"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771" y="1132580"/>
            <a:ext cx="5521570" cy="387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01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0100" y="266701"/>
            <a:ext cx="6908800" cy="830997"/>
          </a:xfrm>
          <a:prstGeom prst="rect">
            <a:avLst/>
          </a:prstGeom>
          <a:noFill/>
        </p:spPr>
        <p:txBody>
          <a:bodyPr wrap="square" rtlCol="0">
            <a:spAutoFit/>
          </a:bodyPr>
          <a:lstStyle/>
          <a:p>
            <a:r>
              <a:rPr lang="en-US" sz="2400" b="1" dirty="0">
                <a:solidFill>
                  <a:schemeClr val="tx1"/>
                </a:solidFill>
                <a:latin typeface="Agency FB" pitchFamily="34" charset="0"/>
              </a:rPr>
              <a:t>9</a:t>
            </a:r>
            <a:r>
              <a:rPr lang="en-US" sz="2400" b="1" dirty="0" smtClean="0">
                <a:solidFill>
                  <a:schemeClr val="tx1"/>
                </a:solidFill>
                <a:latin typeface="Agency FB" pitchFamily="34" charset="0"/>
              </a:rPr>
              <a:t>.</a:t>
            </a:r>
            <a:r>
              <a:rPr lang="en-US" sz="2400" b="1" dirty="0">
                <a:solidFill>
                  <a:schemeClr val="tx1"/>
                </a:solidFill>
                <a:latin typeface="Agency FB" pitchFamily="34" charset="0"/>
              </a:rPr>
              <a:t> TOP 10 PAID APPS</a:t>
            </a:r>
          </a:p>
          <a:p>
            <a:endParaRPr lang="en-US" sz="2400" b="1" dirty="0">
              <a:solidFill>
                <a:schemeClr val="tx1"/>
              </a:solidFill>
              <a:latin typeface="Agency FB"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946235"/>
            <a:ext cx="4769828" cy="381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940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BEB10521-4787-99E6-9F54-7931E35280FA}"/>
              </a:ext>
            </a:extLst>
          </p:cNvPr>
          <p:cNvSpPr txBox="1">
            <a:spLocks noGrp="1"/>
          </p:cNvSpPr>
          <p:nvPr>
            <p:ph type="title"/>
          </p:nvPr>
        </p:nvSpPr>
        <p:spPr>
          <a:xfrm>
            <a:off x="1435101" y="447803"/>
            <a:ext cx="7044053" cy="518091"/>
          </a:xfrm>
          <a:prstGeom prst="rect">
            <a:avLst/>
          </a:prstGeom>
        </p:spPr>
        <p:txBody>
          <a:bodyPr vert="horz" wrap="square" lIns="0" tIns="12700" rIns="0" bIns="0" rtlCol="0">
            <a:spAutoFit/>
          </a:bodyPr>
          <a:lstStyle/>
          <a:p>
            <a:pPr marL="12700" marR="5080">
              <a:lnSpc>
                <a:spcPct val="100000"/>
              </a:lnSpc>
              <a:spcBef>
                <a:spcPts val="100"/>
              </a:spcBef>
            </a:pPr>
            <a:r>
              <a:rPr sz="3200" b="1" dirty="0">
                <a:solidFill>
                  <a:schemeClr val="tx1"/>
                </a:solidFill>
                <a:latin typeface="Agency FB" pitchFamily="34" charset="0"/>
                <a:cs typeface="Old Standard TT"/>
              </a:rPr>
              <a:t>WHY ANALYZE THE GOOGLE</a:t>
            </a:r>
            <a:r>
              <a:rPr sz="3200" b="1" spc="-135" dirty="0">
                <a:solidFill>
                  <a:schemeClr val="tx1"/>
                </a:solidFill>
                <a:latin typeface="Agency FB" pitchFamily="34" charset="0"/>
                <a:cs typeface="Old Standard TT"/>
              </a:rPr>
              <a:t> </a:t>
            </a:r>
            <a:r>
              <a:rPr sz="3200" b="1" dirty="0">
                <a:solidFill>
                  <a:schemeClr val="tx1"/>
                </a:solidFill>
                <a:latin typeface="Agency FB" pitchFamily="34" charset="0"/>
                <a:cs typeface="Old Standard TT"/>
              </a:rPr>
              <a:t>PLAY  </a:t>
            </a:r>
            <a:r>
              <a:rPr sz="3200" b="1" spc="-5" dirty="0">
                <a:solidFill>
                  <a:schemeClr val="tx1"/>
                </a:solidFill>
                <a:latin typeface="Agency FB" pitchFamily="34" charset="0"/>
                <a:cs typeface="Old Standard TT"/>
              </a:rPr>
              <a:t>STORE?</a:t>
            </a:r>
            <a:endParaRPr sz="3200" b="1" dirty="0">
              <a:solidFill>
                <a:schemeClr val="tx1"/>
              </a:solidFill>
              <a:latin typeface="Agency FB" pitchFamily="34" charset="0"/>
              <a:cs typeface="Old Standard TT"/>
            </a:endParaRPr>
          </a:p>
        </p:txBody>
      </p:sp>
      <p:sp>
        <p:nvSpPr>
          <p:cNvPr id="5" name="object 3">
            <a:extLst>
              <a:ext uri="{FF2B5EF4-FFF2-40B4-BE49-F238E27FC236}">
                <a16:creationId xmlns:a16="http://schemas.microsoft.com/office/drawing/2014/main" xmlns="" id="{80CD2816-BF5A-174A-066B-72339538AFED}"/>
              </a:ext>
            </a:extLst>
          </p:cNvPr>
          <p:cNvSpPr txBox="1"/>
          <p:nvPr/>
        </p:nvSpPr>
        <p:spPr>
          <a:xfrm>
            <a:off x="2135252"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ndalus" pitchFamily="18" charset="-78"/>
                <a:cs typeface="Andalus" pitchFamily="18" charset="-78"/>
              </a:rPr>
              <a:t>What </a:t>
            </a:r>
            <a:r>
              <a:rPr sz="1800" spc="-5" dirty="0">
                <a:latin typeface="Andalus" pitchFamily="18" charset="-78"/>
                <a:cs typeface="Andalus" pitchFamily="18" charset="-78"/>
              </a:rPr>
              <a:t>makes an App  popular? Can </a:t>
            </a:r>
            <a:r>
              <a:rPr sz="1800" spc="-25" dirty="0">
                <a:latin typeface="Andalus" pitchFamily="18" charset="-78"/>
                <a:cs typeface="Andalus" pitchFamily="18" charset="-78"/>
              </a:rPr>
              <a:t>we </a:t>
            </a:r>
            <a:r>
              <a:rPr sz="1800" spc="-5" dirty="0">
                <a:latin typeface="Andalus" pitchFamily="18" charset="-78"/>
                <a:cs typeface="Andalus" pitchFamily="18" charset="-78"/>
              </a:rPr>
              <a:t>predict  how </a:t>
            </a:r>
            <a:r>
              <a:rPr sz="1800" spc="-10" dirty="0">
                <a:latin typeface="Andalus" pitchFamily="18" charset="-78"/>
                <a:cs typeface="Andalus" pitchFamily="18" charset="-78"/>
              </a:rPr>
              <a:t>popular </a:t>
            </a:r>
            <a:r>
              <a:rPr sz="1800" spc="-5" dirty="0">
                <a:latin typeface="Andalus" pitchFamily="18" charset="-78"/>
                <a:cs typeface="Andalus" pitchFamily="18" charset="-78"/>
              </a:rPr>
              <a:t>it’s </a:t>
            </a:r>
            <a:r>
              <a:rPr sz="1800" spc="-10" dirty="0">
                <a:latin typeface="Andalus" pitchFamily="18" charset="-78"/>
                <a:cs typeface="Andalus" pitchFamily="18" charset="-78"/>
              </a:rPr>
              <a:t>going </a:t>
            </a:r>
            <a:r>
              <a:rPr sz="1800" dirty="0">
                <a:latin typeface="Andalus" pitchFamily="18" charset="-78"/>
                <a:cs typeface="Andalus" pitchFamily="18" charset="-78"/>
              </a:rPr>
              <a:t>to  </a:t>
            </a:r>
            <a:r>
              <a:rPr sz="1800" spc="-10" dirty="0">
                <a:latin typeface="Andalus" pitchFamily="18" charset="-78"/>
                <a:cs typeface="Andalus" pitchFamily="18" charset="-78"/>
              </a:rPr>
              <a:t>be?</a:t>
            </a:r>
            <a:endParaRPr sz="1800" dirty="0">
              <a:latin typeface="Andalus" pitchFamily="18" charset="-78"/>
              <a:cs typeface="Andalus" pitchFamily="18" charset="-78"/>
            </a:endParaRPr>
          </a:p>
        </p:txBody>
      </p:sp>
      <p:sp>
        <p:nvSpPr>
          <p:cNvPr id="6" name="object 4">
            <a:extLst>
              <a:ext uri="{FF2B5EF4-FFF2-40B4-BE49-F238E27FC236}">
                <a16:creationId xmlns:a16="http://schemas.microsoft.com/office/drawing/2014/main" xmlns="" id="{A4A8CB1A-70C7-DC19-B1A7-2EC5A3BA4172}"/>
              </a:ext>
            </a:extLst>
          </p:cNvPr>
          <p:cNvSpPr txBox="1"/>
          <p:nvPr/>
        </p:nvSpPr>
        <p:spPr>
          <a:xfrm>
            <a:off x="2213610" y="1528064"/>
            <a:ext cx="1929764" cy="843821"/>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ndalus" pitchFamily="18" charset="-78"/>
                <a:cs typeface="Andalus" pitchFamily="18" charset="-78"/>
              </a:rPr>
              <a:t>Mobile App</a:t>
            </a:r>
            <a:r>
              <a:rPr sz="1800" spc="-55" dirty="0">
                <a:latin typeface="Andalus" pitchFamily="18" charset="-78"/>
                <a:cs typeface="Andalus" pitchFamily="18" charset="-78"/>
              </a:rPr>
              <a:t> </a:t>
            </a:r>
            <a:r>
              <a:rPr sz="1800" spc="-5" dirty="0">
                <a:latin typeface="Andalus" pitchFamily="18" charset="-78"/>
                <a:cs typeface="Andalus" pitchFamily="18" charset="-78"/>
              </a:rPr>
              <a:t>Market  is </a:t>
            </a:r>
            <a:r>
              <a:rPr sz="1800" dirty="0">
                <a:latin typeface="Andalus" pitchFamily="18" charset="-78"/>
                <a:cs typeface="Andalus" pitchFamily="18" charset="-78"/>
              </a:rPr>
              <a:t>set to </a:t>
            </a:r>
            <a:r>
              <a:rPr sz="1800" spc="-5" dirty="0">
                <a:latin typeface="Andalus" pitchFamily="18" charset="-78"/>
                <a:cs typeface="Andalus" pitchFamily="18" charset="-78"/>
              </a:rPr>
              <a:t>grow 20%  by</a:t>
            </a:r>
            <a:r>
              <a:rPr sz="1800" spc="-10" dirty="0">
                <a:latin typeface="Andalus" pitchFamily="18" charset="-78"/>
                <a:cs typeface="Andalus" pitchFamily="18" charset="-78"/>
              </a:rPr>
              <a:t> </a:t>
            </a:r>
            <a:r>
              <a:rPr sz="1800" spc="-5" dirty="0">
                <a:latin typeface="Andalus" pitchFamily="18" charset="-78"/>
                <a:cs typeface="Andalus" pitchFamily="18" charset="-78"/>
              </a:rPr>
              <a:t>2023</a:t>
            </a:r>
            <a:endParaRPr sz="1800" dirty="0">
              <a:latin typeface="Andalus" pitchFamily="18" charset="-78"/>
              <a:cs typeface="Andalus" pitchFamily="18" charset="-78"/>
            </a:endParaRPr>
          </a:p>
        </p:txBody>
      </p:sp>
      <p:sp>
        <p:nvSpPr>
          <p:cNvPr id="7" name="object 5">
            <a:extLst>
              <a:ext uri="{FF2B5EF4-FFF2-40B4-BE49-F238E27FC236}">
                <a16:creationId xmlns:a16="http://schemas.microsoft.com/office/drawing/2014/main" xmlns="" id="{D77ACECB-D564-37AF-C581-ABD988E8C931}"/>
              </a:ext>
            </a:extLst>
          </p:cNvPr>
          <p:cNvSpPr txBox="1"/>
          <p:nvPr/>
        </p:nvSpPr>
        <p:spPr>
          <a:xfrm>
            <a:off x="6053455" y="1528064"/>
            <a:ext cx="2108201" cy="843821"/>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ndalus" pitchFamily="18" charset="-78"/>
                <a:cs typeface="Andalus" pitchFamily="18" charset="-78"/>
              </a:rPr>
              <a:t>Android Apps  comprise </a:t>
            </a:r>
            <a:r>
              <a:rPr sz="1800" spc="-10" dirty="0">
                <a:latin typeface="Andalus" pitchFamily="18" charset="-78"/>
                <a:cs typeface="Andalus" pitchFamily="18" charset="-78"/>
              </a:rPr>
              <a:t>90% </a:t>
            </a:r>
            <a:r>
              <a:rPr sz="1800" spc="-5" dirty="0">
                <a:latin typeface="Andalus" pitchFamily="18" charset="-78"/>
                <a:cs typeface="Andalus" pitchFamily="18" charset="-78"/>
              </a:rPr>
              <a:t>of</a:t>
            </a:r>
            <a:r>
              <a:rPr sz="1800" spc="-45" dirty="0">
                <a:latin typeface="Andalus" pitchFamily="18" charset="-78"/>
                <a:cs typeface="Andalus" pitchFamily="18" charset="-78"/>
              </a:rPr>
              <a:t> </a:t>
            </a:r>
            <a:r>
              <a:rPr sz="1800" dirty="0">
                <a:latin typeface="Andalus" pitchFamily="18" charset="-78"/>
                <a:cs typeface="Andalus" pitchFamily="18" charset="-78"/>
              </a:rPr>
              <a:t>the  </a:t>
            </a:r>
            <a:r>
              <a:rPr sz="1800" spc="-5" dirty="0">
                <a:latin typeface="Andalus" pitchFamily="18" charset="-78"/>
                <a:cs typeface="Andalus" pitchFamily="18" charset="-78"/>
              </a:rPr>
              <a:t>Mobile App</a:t>
            </a:r>
            <a:r>
              <a:rPr sz="1800" spc="-15" dirty="0">
                <a:latin typeface="Andalus" pitchFamily="18" charset="-78"/>
                <a:cs typeface="Andalus" pitchFamily="18" charset="-78"/>
              </a:rPr>
              <a:t> </a:t>
            </a:r>
            <a:r>
              <a:rPr sz="1800" spc="-5" dirty="0">
                <a:latin typeface="Andalus" pitchFamily="18" charset="-78"/>
                <a:cs typeface="Andalus" pitchFamily="18" charset="-78"/>
              </a:rPr>
              <a:t>Market</a:t>
            </a:r>
            <a:endParaRPr sz="1800" dirty="0">
              <a:latin typeface="Andalus" pitchFamily="18" charset="-78"/>
              <a:cs typeface="Andalus" pitchFamily="18" charset="-78"/>
            </a:endParaRPr>
          </a:p>
        </p:txBody>
      </p:sp>
      <p:sp>
        <p:nvSpPr>
          <p:cNvPr id="8" name="object 6">
            <a:extLst>
              <a:ext uri="{FF2B5EF4-FFF2-40B4-BE49-F238E27FC236}">
                <a16:creationId xmlns:a16="http://schemas.microsoft.com/office/drawing/2014/main" xmlns="" id="{AAD8DAFE-4EC7-90E6-5D45-43ABBAC9DB34}"/>
              </a:ext>
            </a:extLst>
          </p:cNvPr>
          <p:cNvSpPr txBox="1"/>
          <p:nvPr/>
        </p:nvSpPr>
        <p:spPr>
          <a:xfrm>
            <a:off x="6053454" y="3136899"/>
            <a:ext cx="2425700" cy="1287019"/>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ndalus" pitchFamily="18" charset="-78"/>
                <a:cs typeface="Andalus" pitchFamily="18" charset="-78"/>
              </a:rPr>
              <a:t>What </a:t>
            </a:r>
            <a:r>
              <a:rPr sz="1800" spc="-5" dirty="0">
                <a:latin typeface="Andalus" pitchFamily="18" charset="-78"/>
                <a:cs typeface="Andalus" pitchFamily="18" charset="-78"/>
              </a:rPr>
              <a:t>are some  interesting patterns in  user behavior related</a:t>
            </a:r>
            <a:r>
              <a:rPr sz="1800" spc="-30" dirty="0">
                <a:latin typeface="Andalus" pitchFamily="18" charset="-78"/>
                <a:cs typeface="Andalus" pitchFamily="18" charset="-78"/>
              </a:rPr>
              <a:t> </a:t>
            </a:r>
            <a:r>
              <a:rPr sz="1800" dirty="0">
                <a:latin typeface="Andalus" pitchFamily="18" charset="-78"/>
                <a:cs typeface="Andalus" pitchFamily="18" charset="-78"/>
              </a:rPr>
              <a:t>to  </a:t>
            </a:r>
            <a:r>
              <a:rPr sz="1800" spc="-5" dirty="0">
                <a:latin typeface="Andalus" pitchFamily="18" charset="-78"/>
                <a:cs typeface="Andalus" pitchFamily="18" charset="-78"/>
              </a:rPr>
              <a:t>app usage </a:t>
            </a:r>
            <a:r>
              <a:rPr sz="1800" dirty="0">
                <a:latin typeface="Andalus" pitchFamily="18" charset="-78"/>
                <a:cs typeface="Andalus" pitchFamily="18" charset="-78"/>
              </a:rPr>
              <a:t>&amp;</a:t>
            </a:r>
            <a:r>
              <a:rPr sz="1800" spc="-55" dirty="0">
                <a:latin typeface="Andalus" pitchFamily="18" charset="-78"/>
                <a:cs typeface="Andalus" pitchFamily="18" charset="-78"/>
              </a:rPr>
              <a:t> </a:t>
            </a:r>
            <a:r>
              <a:rPr sz="1800" spc="-5" dirty="0">
                <a:latin typeface="Andalus" pitchFamily="18" charset="-78"/>
                <a:cs typeface="Andalus" pitchFamily="18" charset="-78"/>
              </a:rPr>
              <a:t>feedback</a:t>
            </a:r>
            <a:r>
              <a:rPr sz="1800" spc="-5" dirty="0">
                <a:solidFill>
                  <a:srgbClr val="FFFFFF"/>
                </a:solidFill>
                <a:latin typeface="Andalus" pitchFamily="18" charset="-78"/>
                <a:cs typeface="Andalus" pitchFamily="18" charset="-78"/>
              </a:rPr>
              <a:t>?</a:t>
            </a:r>
            <a:endParaRPr sz="1800" dirty="0">
              <a:latin typeface="Andalus" pitchFamily="18" charset="-78"/>
              <a:cs typeface="Andalus" pitchFamily="18" charset="-78"/>
            </a:endParaRPr>
          </a:p>
        </p:txBody>
      </p:sp>
      <p:sp>
        <p:nvSpPr>
          <p:cNvPr id="9" name="object 7">
            <a:extLst>
              <a:ext uri="{FF2B5EF4-FFF2-40B4-BE49-F238E27FC236}">
                <a16:creationId xmlns:a16="http://schemas.microsoft.com/office/drawing/2014/main" xmlns="" id="{9A33E1E1-F45A-804C-2DB3-7BC9EA033D01}"/>
              </a:ext>
            </a:extLst>
          </p:cNvPr>
          <p:cNvSpPr/>
          <p:nvPr/>
        </p:nvSpPr>
        <p:spPr>
          <a:xfrm>
            <a:off x="943356" y="1420368"/>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xmlns="" id="{43062C6C-7F90-F74A-0AEE-E718ADFD2ED9}"/>
              </a:ext>
            </a:extLst>
          </p:cNvPr>
          <p:cNvSpPr/>
          <p:nvPr/>
        </p:nvSpPr>
        <p:spPr>
          <a:xfrm>
            <a:off x="4919473" y="3182111"/>
            <a:ext cx="926590"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xmlns="" id="{2B4FD7B8-35BB-E21C-F2F6-F9BC98F77EBC}"/>
              </a:ext>
            </a:extLst>
          </p:cNvPr>
          <p:cNvSpPr/>
          <p:nvPr/>
        </p:nvSpPr>
        <p:spPr>
          <a:xfrm>
            <a:off x="945452"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xmlns="" id="{77BBFFFD-6C42-9BBE-284E-787A1D413124}"/>
              </a:ext>
            </a:extLst>
          </p:cNvPr>
          <p:cNvSpPr/>
          <p:nvPr/>
        </p:nvSpPr>
        <p:spPr>
          <a:xfrm>
            <a:off x="4791455" y="1447801"/>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xmlns="" id="{0F058FC5-E244-86E2-C974-BDEDAA6684A1}"/>
              </a:ext>
            </a:extLst>
          </p:cNvPr>
          <p:cNvGrpSpPr/>
          <p:nvPr/>
        </p:nvGrpSpPr>
        <p:grpSpPr>
          <a:xfrm>
            <a:off x="538542" y="321950"/>
            <a:ext cx="809625" cy="809625"/>
            <a:chOff x="478536" y="263652"/>
            <a:chExt cx="809625" cy="809625"/>
          </a:xfrm>
        </p:grpSpPr>
        <p:sp>
          <p:nvSpPr>
            <p:cNvPr id="14" name="object 12">
              <a:extLst>
                <a:ext uri="{FF2B5EF4-FFF2-40B4-BE49-F238E27FC236}">
                  <a16:creationId xmlns:a16="http://schemas.microsoft.com/office/drawing/2014/main" xmlns=""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79" y="1148498"/>
            <a:ext cx="6929364" cy="325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6701" y="317501"/>
            <a:ext cx="8382000" cy="830997"/>
          </a:xfrm>
          <a:prstGeom prst="rect">
            <a:avLst/>
          </a:prstGeom>
          <a:noFill/>
        </p:spPr>
        <p:txBody>
          <a:bodyPr wrap="square" rtlCol="0">
            <a:spAutoFit/>
          </a:bodyPr>
          <a:lstStyle/>
          <a:p>
            <a:r>
              <a:rPr lang="en-US" sz="2400" b="1" dirty="0" smtClean="0">
                <a:solidFill>
                  <a:schemeClr val="tx1"/>
                </a:solidFill>
                <a:latin typeface="Agency FB" pitchFamily="34" charset="0"/>
              </a:rPr>
              <a:t>10.</a:t>
            </a:r>
            <a:r>
              <a:rPr lang="en-US" sz="2400" b="1" dirty="0">
                <a:solidFill>
                  <a:schemeClr val="tx1"/>
                </a:solidFill>
                <a:latin typeface="Agency FB" pitchFamily="34" charset="0"/>
              </a:rPr>
              <a:t> AVERAGE PRICE OF APPS IN EACH CATEGORY(IN USD)</a:t>
            </a:r>
          </a:p>
          <a:p>
            <a:endParaRPr lang="en-US" sz="2400" b="1" dirty="0">
              <a:solidFill>
                <a:schemeClr val="tx1"/>
              </a:solidFill>
              <a:latin typeface="Agency FB" pitchFamily="34" charset="0"/>
            </a:endParaRPr>
          </a:p>
        </p:txBody>
      </p:sp>
    </p:spTree>
    <p:extLst>
      <p:ext uri="{BB962C8B-B14F-4D97-AF65-F5344CB8AC3E}">
        <p14:creationId xmlns:p14="http://schemas.microsoft.com/office/powerpoint/2010/main" val="255781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2300" y="241301"/>
            <a:ext cx="7010400" cy="830997"/>
          </a:xfrm>
          <a:prstGeom prst="rect">
            <a:avLst/>
          </a:prstGeom>
          <a:noFill/>
        </p:spPr>
        <p:txBody>
          <a:bodyPr wrap="square" rtlCol="0">
            <a:spAutoFit/>
          </a:bodyPr>
          <a:lstStyle/>
          <a:p>
            <a:r>
              <a:rPr lang="en-US" sz="2400" b="1" dirty="0">
                <a:solidFill>
                  <a:schemeClr val="tx1"/>
                </a:solidFill>
                <a:latin typeface="Agency FB" pitchFamily="34" charset="0"/>
              </a:rPr>
              <a:t>11. TOTAL PRICE IN EACH CATEGORY(SUM)</a:t>
            </a:r>
          </a:p>
          <a:p>
            <a:endParaRPr lang="en-US" sz="2400" b="1" dirty="0">
              <a:solidFill>
                <a:schemeClr val="tx1"/>
              </a:solidFill>
              <a:latin typeface="Agency FB"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888" y="866776"/>
            <a:ext cx="5338519"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96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9669" y="336062"/>
            <a:ext cx="7848601" cy="830997"/>
          </a:xfrm>
          <a:prstGeom prst="rect">
            <a:avLst/>
          </a:prstGeom>
          <a:noFill/>
        </p:spPr>
        <p:txBody>
          <a:bodyPr wrap="square" rtlCol="0">
            <a:spAutoFit/>
          </a:bodyPr>
          <a:lstStyle/>
          <a:p>
            <a:r>
              <a:rPr lang="en-US" sz="2400" b="1" dirty="0">
                <a:solidFill>
                  <a:schemeClr val="tx1"/>
                </a:solidFill>
                <a:latin typeface="Agency FB" pitchFamily="34" charset="0"/>
              </a:rPr>
              <a:t>12. WHAT IS THE FREE AND PAID APPS SIZE (IN MB)</a:t>
            </a:r>
          </a:p>
          <a:p>
            <a:endParaRPr lang="en-US" sz="2400" b="1" dirty="0">
              <a:solidFill>
                <a:schemeClr val="tx1"/>
              </a:solidFill>
              <a:latin typeface="Agency FB"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57" y="1138440"/>
            <a:ext cx="4129452" cy="391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54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tx1"/>
                </a:solidFill>
                <a:latin typeface="Agency FB" pitchFamily="34" charset="0"/>
              </a:rPr>
              <a:t> 13. DATA SHAPE</a:t>
            </a:r>
            <a:br>
              <a:rPr lang="en-US" sz="2400" b="1" dirty="0">
                <a:solidFill>
                  <a:schemeClr val="tx1"/>
                </a:solidFill>
                <a:latin typeface="Agency FB" pitchFamily="34" charset="0"/>
              </a:rPr>
            </a:br>
            <a:endParaRPr lang="en-US" sz="2400" b="1" dirty="0">
              <a:solidFill>
                <a:schemeClr val="tx1"/>
              </a:solidFill>
              <a:latin typeface="Agency FB"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536" y="1354016"/>
            <a:ext cx="4629614" cy="322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05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8500" y="279401"/>
            <a:ext cx="6883401" cy="830997"/>
          </a:xfrm>
          <a:prstGeom prst="rect">
            <a:avLst/>
          </a:prstGeom>
          <a:noFill/>
        </p:spPr>
        <p:txBody>
          <a:bodyPr wrap="square" rtlCol="0">
            <a:spAutoFit/>
          </a:bodyPr>
          <a:lstStyle/>
          <a:p>
            <a:r>
              <a:rPr lang="en-US" sz="2400" b="1" dirty="0" smtClean="0">
                <a:solidFill>
                  <a:schemeClr val="tx1"/>
                </a:solidFill>
                <a:latin typeface="Agency FB" pitchFamily="34" charset="0"/>
              </a:rPr>
              <a:t>14</a:t>
            </a:r>
            <a:r>
              <a:rPr lang="en-US" sz="2400" b="1" dirty="0">
                <a:solidFill>
                  <a:schemeClr val="tx1"/>
                </a:solidFill>
                <a:latin typeface="Agency FB" pitchFamily="34" charset="0"/>
              </a:rPr>
              <a:t>. DISTRIBUTION OF RATING</a:t>
            </a:r>
          </a:p>
          <a:p>
            <a:endParaRPr lang="en-US" sz="2400" b="1" dirty="0">
              <a:solidFill>
                <a:schemeClr val="tx1"/>
              </a:solidFill>
              <a:latin typeface="Agency FB"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879" y="1119974"/>
            <a:ext cx="3903785" cy="380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90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299" y="279401"/>
            <a:ext cx="8153401" cy="769441"/>
          </a:xfrm>
          <a:prstGeom prst="rect">
            <a:avLst/>
          </a:prstGeom>
          <a:noFill/>
        </p:spPr>
        <p:txBody>
          <a:bodyPr wrap="square" rtlCol="0">
            <a:spAutoFit/>
          </a:bodyPr>
          <a:lstStyle/>
          <a:p>
            <a:r>
              <a:rPr lang="en-US" sz="2400" b="1" dirty="0">
                <a:solidFill>
                  <a:schemeClr val="tx1"/>
                </a:solidFill>
                <a:latin typeface="Agency FB" pitchFamily="34" charset="0"/>
              </a:rPr>
              <a:t>15. POINT PLOT OF AVERAGE RATING IN EACH CATEGORY</a:t>
            </a:r>
          </a:p>
          <a:p>
            <a:endParaRPr lang="en-US" sz="2000" b="1" dirty="0">
              <a:solidFill>
                <a:schemeClr val="tx1"/>
              </a:solidFill>
              <a:latin typeface="Agency FB"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62" y="1074840"/>
            <a:ext cx="4415570" cy="398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648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900" y="368300"/>
            <a:ext cx="7289801" cy="830997"/>
          </a:xfrm>
          <a:prstGeom prst="rect">
            <a:avLst/>
          </a:prstGeom>
          <a:noFill/>
        </p:spPr>
        <p:txBody>
          <a:bodyPr wrap="square" rtlCol="0">
            <a:spAutoFit/>
          </a:bodyPr>
          <a:lstStyle/>
          <a:p>
            <a:r>
              <a:rPr lang="en-US" sz="2400" b="1" dirty="0">
                <a:solidFill>
                  <a:schemeClr val="tx1"/>
                </a:solidFill>
                <a:latin typeface="Agency FB" pitchFamily="34" charset="0"/>
              </a:rPr>
              <a:t>16. COUNTPLOT OF RATING(TOP10)</a:t>
            </a:r>
          </a:p>
          <a:p>
            <a:endParaRPr lang="en-US" sz="2400" b="1" dirty="0">
              <a:solidFill>
                <a:schemeClr val="tx1"/>
              </a:solidFill>
              <a:latin typeface="Agency FB"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953" y="1298332"/>
            <a:ext cx="48291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994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2100" y="241301"/>
            <a:ext cx="7848601" cy="830997"/>
          </a:xfrm>
          <a:prstGeom prst="rect">
            <a:avLst/>
          </a:prstGeom>
          <a:noFill/>
        </p:spPr>
        <p:txBody>
          <a:bodyPr wrap="square" rtlCol="0">
            <a:spAutoFit/>
          </a:bodyPr>
          <a:lstStyle/>
          <a:p>
            <a:r>
              <a:rPr lang="en-US" sz="2400" b="1" dirty="0">
                <a:solidFill>
                  <a:schemeClr val="tx1"/>
                </a:solidFill>
                <a:latin typeface="Agency FB" pitchFamily="34" charset="0"/>
              </a:rPr>
              <a:t>17. PLOT THE BARGRAPH FOR CONTENT RATING</a:t>
            </a:r>
          </a:p>
          <a:p>
            <a:endParaRPr lang="en-US" sz="2400" b="1" dirty="0">
              <a:solidFill>
                <a:schemeClr val="tx1"/>
              </a:solidFill>
              <a:latin typeface="Agency FB"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130" y="860985"/>
            <a:ext cx="4449641" cy="401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57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369" y="409966"/>
            <a:ext cx="8520430" cy="572770"/>
          </a:xfrm>
        </p:spPr>
        <p:txBody>
          <a:bodyPr/>
          <a:lstStyle/>
          <a:p>
            <a:r>
              <a:rPr lang="en-US" sz="2400" b="1" dirty="0">
                <a:solidFill>
                  <a:schemeClr val="tx1"/>
                </a:solidFill>
                <a:latin typeface="Agency FB" pitchFamily="34" charset="0"/>
              </a:rPr>
              <a:t>18.BARPLOT DISPLAYING THE RATING FOR EACH CONTENT RATING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019" y="1152663"/>
            <a:ext cx="3357929" cy="399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397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9300" y="416170"/>
            <a:ext cx="6934201" cy="830997"/>
          </a:xfrm>
          <a:prstGeom prst="rect">
            <a:avLst/>
          </a:prstGeom>
          <a:noFill/>
        </p:spPr>
        <p:txBody>
          <a:bodyPr wrap="square" rtlCol="0">
            <a:spAutoFit/>
          </a:bodyPr>
          <a:lstStyle/>
          <a:p>
            <a:r>
              <a:rPr lang="en-US" sz="2400" b="1" dirty="0">
                <a:solidFill>
                  <a:schemeClr val="tx1"/>
                </a:solidFill>
                <a:latin typeface="Agency FB" pitchFamily="34" charset="0"/>
              </a:rPr>
              <a:t>19</a:t>
            </a:r>
            <a:r>
              <a:rPr lang="en-US" sz="2400" b="1" dirty="0" smtClean="0">
                <a:solidFill>
                  <a:schemeClr val="tx1"/>
                </a:solidFill>
                <a:latin typeface="Agency FB" pitchFamily="34" charset="0"/>
              </a:rPr>
              <a:t>. PLOTTING </a:t>
            </a:r>
            <a:r>
              <a:rPr lang="en-US" sz="2400" b="1" dirty="0">
                <a:solidFill>
                  <a:schemeClr val="tx1"/>
                </a:solidFill>
                <a:latin typeface="Agency FB" pitchFamily="34" charset="0"/>
              </a:rPr>
              <a:t>THE OVERALL SENTIMENT OF REVIEWS</a:t>
            </a:r>
          </a:p>
          <a:p>
            <a:endParaRPr lang="en-US" sz="2400" b="1" dirty="0">
              <a:solidFill>
                <a:schemeClr val="tx1"/>
              </a:solidFill>
              <a:latin typeface="Agency FB"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361" y="1106507"/>
            <a:ext cx="488632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74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9" y="195517"/>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gency FB" pitchFamily="34" charset="0"/>
                <a:sym typeface="Arial"/>
              </a:rPr>
              <a:t>Introduction</a:t>
            </a:r>
            <a:endParaRPr sz="2800" dirty="0">
              <a:latin typeface="Agency FB" pitchFamily="34" charset="0"/>
            </a:endParaRPr>
          </a:p>
        </p:txBody>
      </p:sp>
      <p:pic>
        <p:nvPicPr>
          <p:cNvPr id="6" name="Picture 5" hidden="1">
            <a:extLst>
              <a:ext uri="{FF2B5EF4-FFF2-40B4-BE49-F238E27FC236}">
                <a16:creationId xmlns:a16="http://schemas.microsoft.com/office/drawing/2014/main" xmlns="" id="{EC85476F-92CE-0BB6-50AE-A33BBE2D9E0A}"/>
              </a:ext>
            </a:extLst>
          </p:cNvPr>
          <p:cNvPicPr>
            <a:picLocks noChangeAspect="1"/>
          </p:cNvPicPr>
          <p:nvPr/>
        </p:nvPicPr>
        <p:blipFill>
          <a:blip r:embed="rId3"/>
          <a:stretch>
            <a:fillRect/>
          </a:stretch>
        </p:blipFill>
        <p:spPr>
          <a:xfrm>
            <a:off x="209407" y="830638"/>
            <a:ext cx="8674811" cy="3762302"/>
          </a:xfrm>
          <a:prstGeom prst="rect">
            <a:avLst/>
          </a:prstGeom>
        </p:spPr>
      </p:pic>
      <p:sp>
        <p:nvSpPr>
          <p:cNvPr id="899" name="Google Shape;899;p3"/>
          <p:cNvSpPr txBox="1"/>
          <p:nvPr/>
        </p:nvSpPr>
        <p:spPr>
          <a:xfrm>
            <a:off x="0" y="873114"/>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Android is the most popular operating system in the world, with over 2.5 billion active users spanning over 190 countries.</a:t>
            </a:r>
            <a:endParaRPr lang="en-IN" sz="1600" b="0" strike="noStrike" spc="-1" dirty="0">
              <a:solidFill>
                <a:schemeClr val="accent5">
                  <a:lumMod val="50000"/>
                </a:schemeClr>
              </a:solidFill>
              <a:latin typeface="Andalus" pitchFamily="18" charset="-78"/>
              <a:ea typeface="Verdana" panose="020B0604030504040204" pitchFamily="34" charset="0"/>
              <a:cs typeface="Andalus" pitchFamily="18" charset="-78"/>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Andalus" pitchFamily="18" charset="-78"/>
              <a:ea typeface="Verdana" panose="020B0604030504040204" pitchFamily="34" charset="0"/>
              <a:cs typeface="Andalus" pitchFamily="18" charset="-78"/>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Andalus" pitchFamily="18" charset="-78"/>
              <a:ea typeface="Verdana" panose="020B0604030504040204" pitchFamily="34" charset="0"/>
              <a:cs typeface="Andalus" pitchFamily="18" charset="-78"/>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Andalus" pitchFamily="18" charset="-78"/>
                <a:ea typeface="Verdana" panose="020B0604030504040204" pitchFamily="34" charset="0"/>
                <a:cs typeface="Andalus" pitchFamily="18" charset="-78"/>
              </a:rPr>
              <a:t> </a:t>
            </a: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The Play Store apps data has enormous potential to drive app-making businesses to success.</a:t>
            </a:r>
            <a:endParaRPr lang="en-US" sz="1600" spc="-1" dirty="0">
              <a:solidFill>
                <a:schemeClr val="accent5">
                  <a:lumMod val="50000"/>
                </a:schemeClr>
              </a:solidFill>
              <a:latin typeface="Andalus" pitchFamily="18" charset="-78"/>
              <a:ea typeface="Verdana" panose="020B0604030504040204" pitchFamily="34" charset="0"/>
              <a:cs typeface="Andalus" pitchFamily="18" charset="-78"/>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Actionable insights can be drawn for developers to work on and capture the Android market.</a:t>
            </a:r>
            <a:r>
              <a:rPr lang="en-IN" sz="1600" spc="-1" dirty="0">
                <a:solidFill>
                  <a:schemeClr val="accent5">
                    <a:lumMod val="50000"/>
                  </a:schemeClr>
                </a:solidFill>
                <a:latin typeface="Andalus" pitchFamily="18" charset="-78"/>
                <a:ea typeface="Verdana" panose="020B0604030504040204" pitchFamily="34" charset="0"/>
                <a:cs typeface="Andalus" pitchFamily="18" charset="-78"/>
              </a:rPr>
              <a:t> </a:t>
            </a: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The main goal of our project is-</a:t>
            </a:r>
            <a:endParaRPr lang="en-IN" sz="1600" b="0" strike="noStrike" spc="-1" dirty="0">
              <a:solidFill>
                <a:schemeClr val="accent5">
                  <a:lumMod val="50000"/>
                </a:schemeClr>
              </a:solidFill>
              <a:latin typeface="Andalus" pitchFamily="18" charset="-78"/>
              <a:ea typeface="Verdana" panose="020B0604030504040204" pitchFamily="34" charset="0"/>
              <a:cs typeface="Andalus" pitchFamily="18" charset="-78"/>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Andalus" pitchFamily="18" charset="-78"/>
              <a:ea typeface="Verdana" panose="020B0604030504040204" pitchFamily="34" charset="0"/>
              <a:cs typeface="Andalus" pitchFamily="18" charset="-78"/>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Andalus" pitchFamily="18" charset="-78"/>
                <a:ea typeface="Verdana" panose="020B0604030504040204" pitchFamily="34" charset="0"/>
                <a:cs typeface="Andalus" pitchFamily="18" charset="-78"/>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Andalus" pitchFamily="18" charset="-78"/>
                <a:ea typeface="Arial"/>
                <a:cs typeface="Andalus" pitchFamily="18" charset="-78"/>
              </a:rPr>
              <a:t>.</a:t>
            </a:r>
            <a:endParaRPr lang="en-IN" sz="1600" b="0" strike="noStrike" spc="-1" dirty="0">
              <a:solidFill>
                <a:schemeClr val="accent5">
                  <a:lumMod val="50000"/>
                </a:schemeClr>
              </a:solidFill>
              <a:latin typeface="Andalus" pitchFamily="18" charset="-78"/>
              <a:cs typeface="Andalus" pitchFamily="18" charset="-78"/>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xmlns="" id="{26488315-CA70-D11C-3D79-7B19ABB9E130}"/>
              </a:ext>
            </a:extLst>
          </p:cNvPr>
          <p:cNvGrpSpPr/>
          <p:nvPr/>
        </p:nvGrpSpPr>
        <p:grpSpPr>
          <a:xfrm>
            <a:off x="390926" y="237993"/>
            <a:ext cx="481593" cy="467670"/>
            <a:chOff x="478536" y="263652"/>
            <a:chExt cx="809625" cy="809625"/>
          </a:xfrm>
        </p:grpSpPr>
        <p:sp>
          <p:nvSpPr>
            <p:cNvPr id="8" name="object 12">
              <a:extLst>
                <a:ext uri="{FF2B5EF4-FFF2-40B4-BE49-F238E27FC236}">
                  <a16:creationId xmlns:a16="http://schemas.microsoft.com/office/drawing/2014/main" xmlns=""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9101" y="152401"/>
            <a:ext cx="7797801" cy="467436"/>
          </a:xfrm>
          <a:prstGeom prst="rect">
            <a:avLst/>
          </a:prstGeom>
          <a:noFill/>
        </p:spPr>
        <p:txBody>
          <a:bodyPr wrap="square" rtlCol="0">
            <a:spAutoFit/>
          </a:bodyPr>
          <a:lstStyle/>
          <a:p>
            <a:r>
              <a:rPr lang="en-US" sz="2400" b="1" dirty="0" smtClean="0">
                <a:solidFill>
                  <a:schemeClr val="tx1"/>
                </a:solidFill>
                <a:latin typeface="Agency FB" pitchFamily="34" charset="0"/>
              </a:rPr>
              <a:t> 20. TOP </a:t>
            </a:r>
            <a:r>
              <a:rPr lang="en-US" sz="2400" b="1" dirty="0">
                <a:solidFill>
                  <a:schemeClr val="tx1"/>
                </a:solidFill>
                <a:latin typeface="Agency FB" pitchFamily="34" charset="0"/>
              </a:rPr>
              <a:t>APPS HAVING HIGHER NUMBER OF REVIEWS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439" y="935483"/>
            <a:ext cx="4009292" cy="407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569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1" y="266701"/>
            <a:ext cx="8178800" cy="830997"/>
          </a:xfrm>
          <a:prstGeom prst="rect">
            <a:avLst/>
          </a:prstGeom>
          <a:noFill/>
        </p:spPr>
        <p:txBody>
          <a:bodyPr wrap="square" rtlCol="0">
            <a:spAutoFit/>
          </a:bodyPr>
          <a:lstStyle/>
          <a:p>
            <a:r>
              <a:rPr lang="en-US" sz="2400" b="1" dirty="0">
                <a:solidFill>
                  <a:schemeClr val="tx1"/>
                </a:solidFill>
                <a:latin typeface="Agency FB" pitchFamily="34" charset="0"/>
              </a:rPr>
              <a:t>21. PLOTTING OF POSITIVE REVIEWS</a:t>
            </a:r>
          </a:p>
          <a:p>
            <a:endParaRPr lang="en-US" sz="2400" b="1" dirty="0">
              <a:solidFill>
                <a:schemeClr val="tx1"/>
              </a:solidFill>
              <a:latin typeface="Agency FB"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15" y="1220807"/>
            <a:ext cx="75057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65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955" y="233020"/>
            <a:ext cx="6154615" cy="467436"/>
          </a:xfrm>
          <a:prstGeom prst="rect">
            <a:avLst/>
          </a:prstGeom>
          <a:noFill/>
        </p:spPr>
        <p:txBody>
          <a:bodyPr wrap="square" rtlCol="0">
            <a:spAutoFit/>
          </a:bodyPr>
          <a:lstStyle/>
          <a:p>
            <a:r>
              <a:rPr lang="en-US" sz="2400" b="1" dirty="0">
                <a:solidFill>
                  <a:schemeClr val="tx1"/>
                </a:solidFill>
                <a:latin typeface="Agency FB" pitchFamily="34" charset="0"/>
              </a:rPr>
              <a:t>22. WORD CLOUD FOR POSITIVE REVIEWS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1" y="1046387"/>
            <a:ext cx="3692668" cy="369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7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4037" y="368300"/>
            <a:ext cx="7967662" cy="830997"/>
          </a:xfrm>
          <a:prstGeom prst="rect">
            <a:avLst/>
          </a:prstGeom>
          <a:noFill/>
        </p:spPr>
        <p:txBody>
          <a:bodyPr wrap="square" rtlCol="0">
            <a:spAutoFit/>
          </a:bodyPr>
          <a:lstStyle/>
          <a:p>
            <a:r>
              <a:rPr lang="en-US" sz="2400" b="1" dirty="0">
                <a:solidFill>
                  <a:schemeClr val="tx1"/>
                </a:solidFill>
                <a:latin typeface="Agency FB" pitchFamily="34" charset="0"/>
              </a:rPr>
              <a:t>23. PLOTTING OF NEGATIVE REVIEWS</a:t>
            </a:r>
          </a:p>
          <a:p>
            <a:endParaRPr lang="en-US" sz="2400" b="1" dirty="0">
              <a:solidFill>
                <a:schemeClr val="tx1"/>
              </a:solidFill>
              <a:latin typeface="Agency FB"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32" y="1252069"/>
            <a:ext cx="747712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4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31" y="181366"/>
            <a:ext cx="8520430" cy="572770"/>
          </a:xfrm>
        </p:spPr>
        <p:txBody>
          <a:bodyPr/>
          <a:lstStyle/>
          <a:p>
            <a:r>
              <a:rPr lang="en-US" sz="2400" b="1" dirty="0">
                <a:solidFill>
                  <a:schemeClr val="tx1"/>
                </a:solidFill>
                <a:latin typeface="Agency FB" pitchFamily="34" charset="0"/>
              </a:rPr>
              <a:t>24. WORD CLOUD OF NEGATIVE REVIEWS</a:t>
            </a:r>
            <a:br>
              <a:rPr lang="en-US" sz="2400" b="1" dirty="0">
                <a:solidFill>
                  <a:schemeClr val="tx1"/>
                </a:solidFill>
                <a:latin typeface="Agency FB" pitchFamily="34" charset="0"/>
              </a:rPr>
            </a:br>
            <a:endParaRPr lang="en-US" sz="2400" b="1" dirty="0">
              <a:solidFill>
                <a:schemeClr val="tx1"/>
              </a:solidFill>
              <a:latin typeface="Agency FB" pitchFamily="34"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307" y="909148"/>
            <a:ext cx="3653938" cy="365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92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 y="355601"/>
            <a:ext cx="8153401" cy="467436"/>
          </a:xfrm>
          <a:prstGeom prst="rect">
            <a:avLst/>
          </a:prstGeom>
          <a:noFill/>
        </p:spPr>
        <p:txBody>
          <a:bodyPr wrap="square" rtlCol="0">
            <a:spAutoFit/>
          </a:bodyPr>
          <a:lstStyle/>
          <a:p>
            <a:r>
              <a:rPr lang="en-US" sz="2400" b="1" dirty="0">
                <a:solidFill>
                  <a:schemeClr val="tx1"/>
                </a:solidFill>
                <a:latin typeface="Agency FB" pitchFamily="34" charset="0"/>
              </a:rPr>
              <a:t>25. CORELATION BETWEEN RATING,REVIEWS,SIZE AND INSTALLS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777" y="962269"/>
            <a:ext cx="3381374"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40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6535"/>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0" y="886988"/>
            <a:ext cx="8363584" cy="1717393"/>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lang="en-US" sz="1600" spc="40" dirty="0">
                <a:solidFill>
                  <a:schemeClr val="accent2"/>
                </a:solidFill>
                <a:latin typeface="Verdana"/>
                <a:cs typeface="Verdana"/>
              </a:rPr>
              <a:t>Exploring</a:t>
            </a:r>
            <a:r>
              <a:rPr sz="1600" spc="-165" dirty="0">
                <a:solidFill>
                  <a:schemeClr val="accent2"/>
                </a:solidFill>
                <a:latin typeface="Verdana"/>
                <a:cs typeface="Verdana"/>
              </a:rPr>
              <a:t> </a:t>
            </a:r>
            <a:r>
              <a:rPr sz="1600" spc="35" dirty="0">
                <a:solidFill>
                  <a:schemeClr val="accent2"/>
                </a:solidFill>
                <a:latin typeface="Verdana"/>
                <a:cs typeface="Verdana"/>
              </a:rPr>
              <a:t>the</a:t>
            </a:r>
            <a:r>
              <a:rPr sz="1600" spc="-160" dirty="0">
                <a:solidFill>
                  <a:schemeClr val="accent2"/>
                </a:solidFill>
                <a:latin typeface="Verdana"/>
                <a:cs typeface="Verdana"/>
              </a:rPr>
              <a:t> </a:t>
            </a:r>
            <a:r>
              <a:rPr sz="1600" spc="5" dirty="0">
                <a:solidFill>
                  <a:schemeClr val="accent2"/>
                </a:solidFill>
                <a:latin typeface="Verdana"/>
                <a:cs typeface="Verdana"/>
              </a:rPr>
              <a:t>dataset</a:t>
            </a:r>
            <a:r>
              <a:rPr sz="1600" spc="-165" dirty="0">
                <a:solidFill>
                  <a:schemeClr val="accent2"/>
                </a:solidFill>
                <a:latin typeface="Verdana"/>
                <a:cs typeface="Verdana"/>
              </a:rPr>
              <a:t> </a:t>
            </a:r>
            <a:r>
              <a:rPr sz="1600" spc="50" dirty="0">
                <a:solidFill>
                  <a:schemeClr val="accent2"/>
                </a:solidFill>
                <a:latin typeface="Verdana"/>
                <a:cs typeface="Verdana"/>
              </a:rPr>
              <a:t>and</a:t>
            </a:r>
            <a:r>
              <a:rPr sz="1600" spc="-160" dirty="0">
                <a:solidFill>
                  <a:schemeClr val="accent2"/>
                </a:solidFill>
                <a:latin typeface="Verdana"/>
                <a:cs typeface="Verdana"/>
              </a:rPr>
              <a:t> </a:t>
            </a:r>
            <a:r>
              <a:rPr sz="1600" spc="55" dirty="0">
                <a:solidFill>
                  <a:schemeClr val="accent2"/>
                </a:solidFill>
                <a:latin typeface="Verdana"/>
                <a:cs typeface="Verdana"/>
              </a:rPr>
              <a:t>comprehending</a:t>
            </a:r>
            <a:r>
              <a:rPr sz="1600" spc="-165" dirty="0">
                <a:solidFill>
                  <a:schemeClr val="accent2"/>
                </a:solidFill>
                <a:latin typeface="Verdana"/>
                <a:cs typeface="Verdana"/>
              </a:rPr>
              <a:t> </a:t>
            </a:r>
            <a:r>
              <a:rPr sz="1600" spc="35" dirty="0">
                <a:solidFill>
                  <a:schemeClr val="accent2"/>
                </a:solidFill>
                <a:latin typeface="Verdana"/>
                <a:cs typeface="Verdana"/>
              </a:rPr>
              <a:t>the</a:t>
            </a:r>
            <a:r>
              <a:rPr sz="1600" spc="-160" dirty="0">
                <a:solidFill>
                  <a:schemeClr val="accent2"/>
                </a:solidFill>
                <a:latin typeface="Verdana"/>
                <a:cs typeface="Verdana"/>
              </a:rPr>
              <a:t> </a:t>
            </a:r>
            <a:r>
              <a:rPr sz="1600" spc="45" dirty="0">
                <a:solidFill>
                  <a:schemeClr val="accent2"/>
                </a:solidFill>
                <a:latin typeface="Verdana"/>
                <a:cs typeface="Verdana"/>
              </a:rPr>
              <a:t>problem</a:t>
            </a:r>
            <a:r>
              <a:rPr sz="1600" spc="-165" dirty="0">
                <a:solidFill>
                  <a:schemeClr val="accent2"/>
                </a:solidFill>
                <a:latin typeface="Verdana"/>
                <a:cs typeface="Verdana"/>
              </a:rPr>
              <a:t> </a:t>
            </a:r>
            <a:r>
              <a:rPr sz="1600" spc="-5" dirty="0">
                <a:solidFill>
                  <a:schemeClr val="accent2"/>
                </a:solidFill>
                <a:latin typeface="Verdana"/>
                <a:cs typeface="Verdana"/>
              </a:rPr>
              <a:t>statement</a:t>
            </a:r>
            <a:r>
              <a:rPr lang="en-US" sz="1600" spc="-5" dirty="0">
                <a:solidFill>
                  <a:schemeClr val="accent2"/>
                </a:solidFill>
                <a:latin typeface="Verdana"/>
                <a:cs typeface="Verdana"/>
              </a:rPr>
              <a:t>s</a:t>
            </a:r>
            <a:r>
              <a:rPr sz="1600" spc="-5" dirty="0">
                <a:solidFill>
                  <a:schemeClr val="accent2"/>
                </a:solidFill>
                <a:latin typeface="Verdana"/>
                <a:cs typeface="Verdana"/>
              </a:rPr>
              <a:t>.</a:t>
            </a:r>
            <a:endParaRPr sz="1600" dirty="0">
              <a:solidFill>
                <a:schemeClr val="accent2"/>
              </a:solidFill>
              <a:latin typeface="Verdana"/>
              <a:cs typeface="Verdana"/>
            </a:endParaRPr>
          </a:p>
          <a:p>
            <a:pPr marL="469265" marR="10795" indent="-457200" algn="just">
              <a:lnSpc>
                <a:spcPct val="114999"/>
              </a:lnSpc>
              <a:buFont typeface="AoyagiKouzanFontT"/>
              <a:buChar char="❏"/>
              <a:tabLst>
                <a:tab pos="469900" algn="l"/>
              </a:tabLst>
            </a:pPr>
            <a:r>
              <a:rPr sz="1600" spc="30" dirty="0">
                <a:solidFill>
                  <a:schemeClr val="accent2"/>
                </a:solidFill>
                <a:latin typeface="Verdana"/>
                <a:cs typeface="Verdana"/>
              </a:rPr>
              <a:t>Examining </a:t>
            </a:r>
            <a:r>
              <a:rPr sz="1600" spc="35" dirty="0">
                <a:solidFill>
                  <a:schemeClr val="accent2"/>
                </a:solidFill>
                <a:latin typeface="Verdana"/>
                <a:cs typeface="Verdana"/>
              </a:rPr>
              <a:t>the </a:t>
            </a:r>
            <a:r>
              <a:rPr sz="1600" spc="10" dirty="0">
                <a:solidFill>
                  <a:schemeClr val="accent2"/>
                </a:solidFill>
                <a:latin typeface="Verdana"/>
                <a:cs typeface="Verdana"/>
              </a:rPr>
              <a:t>business </a:t>
            </a:r>
            <a:r>
              <a:rPr sz="1600" spc="-15" dirty="0">
                <a:solidFill>
                  <a:schemeClr val="accent2"/>
                </a:solidFill>
                <a:latin typeface="Verdana"/>
                <a:cs typeface="Verdana"/>
              </a:rPr>
              <a:t>KPIs </a:t>
            </a:r>
            <a:r>
              <a:rPr sz="1600" spc="-20" dirty="0">
                <a:solidFill>
                  <a:schemeClr val="accent2"/>
                </a:solidFill>
                <a:latin typeface="Verdana"/>
                <a:cs typeface="Verdana"/>
              </a:rPr>
              <a:t>for </a:t>
            </a:r>
            <a:r>
              <a:rPr sz="1600" spc="55" dirty="0">
                <a:solidFill>
                  <a:schemeClr val="accent2"/>
                </a:solidFill>
                <a:latin typeface="Verdana"/>
                <a:cs typeface="Verdana"/>
              </a:rPr>
              <a:t>app </a:t>
            </a:r>
            <a:r>
              <a:rPr sz="1600" spc="35" dirty="0">
                <a:solidFill>
                  <a:schemeClr val="accent2"/>
                </a:solidFill>
                <a:latin typeface="Verdana"/>
                <a:cs typeface="Verdana"/>
              </a:rPr>
              <a:t>development </a:t>
            </a:r>
            <a:r>
              <a:rPr sz="1600" spc="50" dirty="0">
                <a:solidFill>
                  <a:schemeClr val="accent2"/>
                </a:solidFill>
                <a:latin typeface="Verdana"/>
                <a:cs typeface="Verdana"/>
              </a:rPr>
              <a:t>and </a:t>
            </a:r>
            <a:r>
              <a:rPr sz="1600" spc="15" dirty="0">
                <a:solidFill>
                  <a:schemeClr val="accent2"/>
                </a:solidFill>
                <a:latin typeface="Verdana"/>
                <a:cs typeface="Verdana"/>
              </a:rPr>
              <a:t>devising </a:t>
            </a:r>
            <a:r>
              <a:rPr sz="1600" spc="-20" dirty="0">
                <a:solidFill>
                  <a:schemeClr val="accent2"/>
                </a:solidFill>
                <a:latin typeface="Verdana"/>
                <a:cs typeface="Verdana"/>
              </a:rPr>
              <a:t>a  </a:t>
            </a:r>
            <a:r>
              <a:rPr sz="1600" spc="20" dirty="0">
                <a:solidFill>
                  <a:schemeClr val="accent2"/>
                </a:solidFill>
                <a:latin typeface="Verdana"/>
                <a:cs typeface="Verdana"/>
              </a:rPr>
              <a:t>solution</a:t>
            </a:r>
            <a:r>
              <a:rPr sz="1600" spc="-170" dirty="0">
                <a:solidFill>
                  <a:schemeClr val="accent2"/>
                </a:solidFill>
                <a:latin typeface="Verdana"/>
                <a:cs typeface="Verdana"/>
              </a:rPr>
              <a:t> </a:t>
            </a:r>
            <a:r>
              <a:rPr sz="1600" spc="10" dirty="0">
                <a:solidFill>
                  <a:schemeClr val="accent2"/>
                </a:solidFill>
                <a:latin typeface="Verdana"/>
                <a:cs typeface="Verdana"/>
              </a:rPr>
              <a:t>to</a:t>
            </a:r>
            <a:r>
              <a:rPr sz="1600" spc="-165" dirty="0">
                <a:solidFill>
                  <a:schemeClr val="accent2"/>
                </a:solidFill>
                <a:latin typeface="Verdana"/>
                <a:cs typeface="Verdana"/>
              </a:rPr>
              <a:t> </a:t>
            </a:r>
            <a:r>
              <a:rPr sz="1600" spc="35" dirty="0">
                <a:solidFill>
                  <a:schemeClr val="accent2"/>
                </a:solidFill>
                <a:latin typeface="Verdana"/>
                <a:cs typeface="Verdana"/>
              </a:rPr>
              <a:t>the</a:t>
            </a:r>
            <a:r>
              <a:rPr sz="1600" spc="-165" dirty="0">
                <a:solidFill>
                  <a:schemeClr val="accent2"/>
                </a:solidFill>
                <a:latin typeface="Verdana"/>
                <a:cs typeface="Verdana"/>
              </a:rPr>
              <a:t> </a:t>
            </a:r>
            <a:r>
              <a:rPr sz="1600" spc="5" dirty="0">
                <a:solidFill>
                  <a:schemeClr val="accent2"/>
                </a:solidFill>
                <a:latin typeface="Verdana"/>
                <a:cs typeface="Verdana"/>
              </a:rPr>
              <a:t>problem.</a:t>
            </a:r>
            <a:endParaRPr sz="1600" dirty="0">
              <a:solidFill>
                <a:schemeClr val="accent2"/>
              </a:solidFill>
              <a:latin typeface="Verdana"/>
              <a:cs typeface="Verdana"/>
            </a:endParaRPr>
          </a:p>
          <a:p>
            <a:pPr marL="469900" indent="-457200" algn="just">
              <a:lnSpc>
                <a:spcPct val="100000"/>
              </a:lnSpc>
              <a:spcBef>
                <a:spcPts val="325"/>
              </a:spcBef>
              <a:buFont typeface="AoyagiKouzanFontT"/>
              <a:buChar char="❏"/>
              <a:tabLst>
                <a:tab pos="469900" algn="l"/>
              </a:tabLst>
            </a:pPr>
            <a:r>
              <a:rPr sz="1600" spc="55" dirty="0">
                <a:solidFill>
                  <a:schemeClr val="accent2"/>
                </a:solidFill>
                <a:latin typeface="Verdana"/>
                <a:cs typeface="Verdana"/>
              </a:rPr>
              <a:t>Handling</a:t>
            </a:r>
            <a:r>
              <a:rPr sz="1600" spc="-165" dirty="0">
                <a:solidFill>
                  <a:schemeClr val="accent2"/>
                </a:solidFill>
                <a:latin typeface="Verdana"/>
                <a:cs typeface="Verdana"/>
              </a:rPr>
              <a:t> </a:t>
            </a:r>
            <a:r>
              <a:rPr sz="1600" spc="35" dirty="0">
                <a:solidFill>
                  <a:schemeClr val="accent2"/>
                </a:solidFill>
                <a:latin typeface="Verdana"/>
                <a:cs typeface="Verdana"/>
              </a:rPr>
              <a:t>the</a:t>
            </a:r>
            <a:r>
              <a:rPr sz="1600" spc="-165" dirty="0">
                <a:solidFill>
                  <a:schemeClr val="accent2"/>
                </a:solidFill>
                <a:latin typeface="Verdana"/>
                <a:cs typeface="Verdana"/>
              </a:rPr>
              <a:t> </a:t>
            </a:r>
            <a:r>
              <a:rPr sz="1600" spc="-75" dirty="0">
                <a:solidFill>
                  <a:schemeClr val="accent2"/>
                </a:solidFill>
                <a:latin typeface="Verdana"/>
                <a:cs typeface="Verdana"/>
              </a:rPr>
              <a:t>error,</a:t>
            </a:r>
            <a:r>
              <a:rPr sz="1600" spc="-165" dirty="0">
                <a:solidFill>
                  <a:schemeClr val="accent2"/>
                </a:solidFill>
                <a:latin typeface="Verdana"/>
                <a:cs typeface="Verdana"/>
              </a:rPr>
              <a:t> </a:t>
            </a:r>
            <a:r>
              <a:rPr sz="1600" spc="30" dirty="0">
                <a:solidFill>
                  <a:schemeClr val="accent2"/>
                </a:solidFill>
                <a:latin typeface="Verdana"/>
                <a:cs typeface="Verdana"/>
              </a:rPr>
              <a:t>duplicate</a:t>
            </a:r>
            <a:r>
              <a:rPr sz="1600" spc="-165" dirty="0">
                <a:solidFill>
                  <a:schemeClr val="accent2"/>
                </a:solidFill>
                <a:latin typeface="Verdana"/>
                <a:cs typeface="Verdana"/>
              </a:rPr>
              <a:t> </a:t>
            </a:r>
            <a:r>
              <a:rPr sz="1600" spc="50" dirty="0">
                <a:solidFill>
                  <a:schemeClr val="accent2"/>
                </a:solidFill>
                <a:latin typeface="Verdana"/>
                <a:cs typeface="Verdana"/>
              </a:rPr>
              <a:t>and</a:t>
            </a:r>
            <a:r>
              <a:rPr sz="1600" spc="-165" dirty="0">
                <a:solidFill>
                  <a:schemeClr val="accent2"/>
                </a:solidFill>
                <a:latin typeface="Verdana"/>
                <a:cs typeface="Verdana"/>
              </a:rPr>
              <a:t> </a:t>
            </a:r>
            <a:r>
              <a:rPr sz="1600" spc="70" dirty="0">
                <a:solidFill>
                  <a:schemeClr val="accent2"/>
                </a:solidFill>
                <a:latin typeface="Verdana"/>
                <a:cs typeface="Verdana"/>
              </a:rPr>
              <a:t>NaN</a:t>
            </a:r>
            <a:r>
              <a:rPr sz="1600" spc="-165" dirty="0">
                <a:solidFill>
                  <a:schemeClr val="accent2"/>
                </a:solidFill>
                <a:latin typeface="Verdana"/>
                <a:cs typeface="Verdana"/>
              </a:rPr>
              <a:t> </a:t>
            </a:r>
            <a:r>
              <a:rPr sz="1600" spc="-20" dirty="0">
                <a:solidFill>
                  <a:schemeClr val="accent2"/>
                </a:solidFill>
                <a:latin typeface="Verdana"/>
                <a:cs typeface="Verdana"/>
              </a:rPr>
              <a:t>values</a:t>
            </a:r>
            <a:r>
              <a:rPr sz="1600" spc="-160" dirty="0">
                <a:solidFill>
                  <a:schemeClr val="accent2"/>
                </a:solidFill>
                <a:latin typeface="Verdana"/>
                <a:cs typeface="Verdana"/>
              </a:rPr>
              <a:t> </a:t>
            </a:r>
            <a:r>
              <a:rPr sz="1600" spc="30" dirty="0">
                <a:solidFill>
                  <a:schemeClr val="accent2"/>
                </a:solidFill>
                <a:latin typeface="Verdana"/>
                <a:cs typeface="Verdana"/>
              </a:rPr>
              <a:t>in</a:t>
            </a:r>
            <a:r>
              <a:rPr sz="1600" spc="-165" dirty="0">
                <a:solidFill>
                  <a:schemeClr val="accent2"/>
                </a:solidFill>
                <a:latin typeface="Verdana"/>
                <a:cs typeface="Verdana"/>
              </a:rPr>
              <a:t> </a:t>
            </a:r>
            <a:r>
              <a:rPr sz="1600" spc="35" dirty="0">
                <a:solidFill>
                  <a:schemeClr val="accent2"/>
                </a:solidFill>
                <a:latin typeface="Verdana"/>
                <a:cs typeface="Verdana"/>
              </a:rPr>
              <a:t>the</a:t>
            </a:r>
            <a:r>
              <a:rPr sz="1600" spc="-165" dirty="0">
                <a:solidFill>
                  <a:schemeClr val="accent2"/>
                </a:solidFill>
                <a:latin typeface="Verdana"/>
                <a:cs typeface="Verdana"/>
              </a:rPr>
              <a:t> </a:t>
            </a:r>
            <a:r>
              <a:rPr sz="1600" spc="-25" dirty="0">
                <a:solidFill>
                  <a:schemeClr val="accent2"/>
                </a:solidFill>
                <a:latin typeface="Verdana"/>
                <a:cs typeface="Verdana"/>
              </a:rPr>
              <a:t>dataset.</a:t>
            </a:r>
            <a:endParaRPr sz="1600" dirty="0">
              <a:solidFill>
                <a:schemeClr val="accent2"/>
              </a:solidFill>
              <a:latin typeface="Verdana"/>
              <a:cs typeface="Verdana"/>
            </a:endParaRPr>
          </a:p>
          <a:p>
            <a:pPr marL="469265" marR="5080" indent="-457200" algn="just">
              <a:lnSpc>
                <a:spcPct val="114999"/>
              </a:lnSpc>
              <a:buFont typeface="AoyagiKouzanFontT"/>
              <a:buChar char="❏"/>
              <a:tabLst>
                <a:tab pos="469900" algn="l"/>
              </a:tabLst>
            </a:pPr>
            <a:r>
              <a:rPr sz="1600" spc="45" dirty="0">
                <a:solidFill>
                  <a:schemeClr val="accent2"/>
                </a:solidFill>
                <a:latin typeface="Verdana"/>
                <a:cs typeface="Verdana"/>
              </a:rPr>
              <a:t>Designing </a:t>
            </a:r>
            <a:r>
              <a:rPr sz="1600" spc="40" dirty="0">
                <a:solidFill>
                  <a:schemeClr val="accent2"/>
                </a:solidFill>
                <a:latin typeface="Verdana"/>
                <a:cs typeface="Verdana"/>
              </a:rPr>
              <a:t>multiple </a:t>
            </a:r>
            <a:r>
              <a:rPr sz="1600" spc="-10" dirty="0">
                <a:solidFill>
                  <a:schemeClr val="accent2"/>
                </a:solidFill>
                <a:latin typeface="Verdana"/>
                <a:cs typeface="Verdana"/>
              </a:rPr>
              <a:t>visualizations </a:t>
            </a:r>
            <a:r>
              <a:rPr sz="1600" spc="10" dirty="0">
                <a:solidFill>
                  <a:schemeClr val="accent2"/>
                </a:solidFill>
                <a:latin typeface="Verdana"/>
                <a:cs typeface="Verdana"/>
              </a:rPr>
              <a:t>to </a:t>
            </a:r>
            <a:r>
              <a:rPr sz="1600" spc="20" dirty="0">
                <a:solidFill>
                  <a:schemeClr val="accent2"/>
                </a:solidFill>
                <a:latin typeface="Verdana"/>
                <a:cs typeface="Verdana"/>
              </a:rPr>
              <a:t>summarize </a:t>
            </a:r>
            <a:r>
              <a:rPr sz="1600" spc="35" dirty="0">
                <a:solidFill>
                  <a:schemeClr val="accent2"/>
                </a:solidFill>
                <a:latin typeface="Verdana"/>
                <a:cs typeface="Verdana"/>
              </a:rPr>
              <a:t>the </a:t>
            </a:r>
            <a:r>
              <a:rPr sz="1600" spc="20" dirty="0">
                <a:solidFill>
                  <a:schemeClr val="accent2"/>
                </a:solidFill>
                <a:latin typeface="Verdana"/>
                <a:cs typeface="Verdana"/>
              </a:rPr>
              <a:t>information </a:t>
            </a:r>
            <a:r>
              <a:rPr sz="1600" spc="30" dirty="0">
                <a:solidFill>
                  <a:schemeClr val="accent2"/>
                </a:solidFill>
                <a:latin typeface="Verdana"/>
                <a:cs typeface="Verdana"/>
              </a:rPr>
              <a:t>in  </a:t>
            </a:r>
            <a:r>
              <a:rPr sz="1600" spc="35" dirty="0">
                <a:solidFill>
                  <a:schemeClr val="accent2"/>
                </a:solidFill>
                <a:latin typeface="Verdana"/>
                <a:cs typeface="Verdana"/>
              </a:rPr>
              <a:t>the</a:t>
            </a:r>
            <a:r>
              <a:rPr sz="1600" spc="-70" dirty="0">
                <a:solidFill>
                  <a:schemeClr val="accent2"/>
                </a:solidFill>
                <a:latin typeface="Verdana"/>
                <a:cs typeface="Verdana"/>
              </a:rPr>
              <a:t> </a:t>
            </a:r>
            <a:r>
              <a:rPr sz="1600" spc="5" dirty="0">
                <a:solidFill>
                  <a:schemeClr val="accent2"/>
                </a:solidFill>
                <a:latin typeface="Verdana"/>
                <a:cs typeface="Verdana"/>
              </a:rPr>
              <a:t>dataset</a:t>
            </a:r>
            <a:r>
              <a:rPr sz="1600" spc="-65" dirty="0">
                <a:solidFill>
                  <a:schemeClr val="accent2"/>
                </a:solidFill>
                <a:latin typeface="Verdana"/>
                <a:cs typeface="Verdana"/>
              </a:rPr>
              <a:t> </a:t>
            </a:r>
            <a:r>
              <a:rPr sz="1600" spc="50" dirty="0">
                <a:solidFill>
                  <a:schemeClr val="accent2"/>
                </a:solidFill>
                <a:latin typeface="Verdana"/>
                <a:cs typeface="Verdana"/>
              </a:rPr>
              <a:t>and</a:t>
            </a:r>
            <a:r>
              <a:rPr sz="1600" spc="-65" dirty="0">
                <a:solidFill>
                  <a:schemeClr val="accent2"/>
                </a:solidFill>
                <a:latin typeface="Verdana"/>
                <a:cs typeface="Verdana"/>
              </a:rPr>
              <a:t> </a:t>
            </a:r>
            <a:r>
              <a:rPr sz="1600" spc="-5" dirty="0">
                <a:solidFill>
                  <a:schemeClr val="accent2"/>
                </a:solidFill>
                <a:latin typeface="Verdana"/>
                <a:cs typeface="Verdana"/>
              </a:rPr>
              <a:t>successfully</a:t>
            </a:r>
            <a:r>
              <a:rPr sz="1600" spc="-65" dirty="0">
                <a:solidFill>
                  <a:schemeClr val="accent2"/>
                </a:solidFill>
                <a:latin typeface="Verdana"/>
                <a:cs typeface="Verdana"/>
              </a:rPr>
              <a:t> </a:t>
            </a:r>
            <a:r>
              <a:rPr sz="1600" spc="55" dirty="0">
                <a:solidFill>
                  <a:schemeClr val="accent2"/>
                </a:solidFill>
                <a:latin typeface="Verdana"/>
                <a:cs typeface="Verdana"/>
              </a:rPr>
              <a:t>communicate</a:t>
            </a:r>
            <a:r>
              <a:rPr sz="1600" spc="-65" dirty="0">
                <a:solidFill>
                  <a:schemeClr val="accent2"/>
                </a:solidFill>
                <a:latin typeface="Verdana"/>
                <a:cs typeface="Verdana"/>
              </a:rPr>
              <a:t> </a:t>
            </a:r>
            <a:r>
              <a:rPr sz="1600" spc="35" dirty="0">
                <a:solidFill>
                  <a:schemeClr val="accent2"/>
                </a:solidFill>
                <a:latin typeface="Verdana"/>
                <a:cs typeface="Verdana"/>
              </a:rPr>
              <a:t>the</a:t>
            </a:r>
            <a:r>
              <a:rPr sz="1600" spc="-65" dirty="0">
                <a:solidFill>
                  <a:schemeClr val="accent2"/>
                </a:solidFill>
                <a:latin typeface="Verdana"/>
                <a:cs typeface="Verdana"/>
              </a:rPr>
              <a:t> </a:t>
            </a:r>
            <a:r>
              <a:rPr sz="1600" spc="-15" dirty="0">
                <a:solidFill>
                  <a:schemeClr val="accent2"/>
                </a:solidFill>
                <a:latin typeface="Verdana"/>
                <a:cs typeface="Verdana"/>
              </a:rPr>
              <a:t>results</a:t>
            </a:r>
            <a:r>
              <a:rPr sz="1600" spc="-65" dirty="0">
                <a:solidFill>
                  <a:schemeClr val="accent2"/>
                </a:solidFill>
                <a:latin typeface="Verdana"/>
                <a:cs typeface="Verdana"/>
              </a:rPr>
              <a:t> </a:t>
            </a:r>
            <a:r>
              <a:rPr sz="1600" spc="50" dirty="0">
                <a:solidFill>
                  <a:schemeClr val="accent2"/>
                </a:solidFill>
                <a:latin typeface="Verdana"/>
                <a:cs typeface="Verdana"/>
              </a:rPr>
              <a:t>and</a:t>
            </a:r>
            <a:r>
              <a:rPr sz="1600" spc="-65" dirty="0">
                <a:solidFill>
                  <a:schemeClr val="accent2"/>
                </a:solidFill>
                <a:latin typeface="Verdana"/>
                <a:cs typeface="Verdana"/>
              </a:rPr>
              <a:t> </a:t>
            </a:r>
            <a:r>
              <a:rPr sz="1600" spc="10" dirty="0">
                <a:solidFill>
                  <a:schemeClr val="accent2"/>
                </a:solidFill>
                <a:latin typeface="Verdana"/>
                <a:cs typeface="Verdana"/>
              </a:rPr>
              <a:t>trends</a:t>
            </a:r>
            <a:r>
              <a:rPr sz="1600" spc="-65" dirty="0">
                <a:solidFill>
                  <a:schemeClr val="accent2"/>
                </a:solidFill>
                <a:latin typeface="Verdana"/>
                <a:cs typeface="Verdana"/>
              </a:rPr>
              <a:t> </a:t>
            </a:r>
            <a:r>
              <a:rPr sz="1600" spc="10" dirty="0">
                <a:solidFill>
                  <a:schemeClr val="accent2"/>
                </a:solidFill>
                <a:latin typeface="Verdana"/>
                <a:cs typeface="Verdana"/>
              </a:rPr>
              <a:t>to  </a:t>
            </a:r>
            <a:r>
              <a:rPr sz="1600" spc="35" dirty="0">
                <a:solidFill>
                  <a:schemeClr val="accent2"/>
                </a:solidFill>
                <a:latin typeface="Verdana"/>
                <a:cs typeface="Verdana"/>
              </a:rPr>
              <a:t>the</a:t>
            </a:r>
            <a:r>
              <a:rPr sz="1600" spc="-170" dirty="0">
                <a:solidFill>
                  <a:schemeClr val="accent2"/>
                </a:solidFill>
                <a:latin typeface="Verdana"/>
                <a:cs typeface="Verdana"/>
              </a:rPr>
              <a:t> </a:t>
            </a:r>
            <a:r>
              <a:rPr sz="1600" spc="-50" dirty="0">
                <a:solidFill>
                  <a:schemeClr val="accent2"/>
                </a:solidFill>
                <a:latin typeface="Verdana"/>
                <a:cs typeface="Verdana"/>
              </a:rPr>
              <a:t>reader.</a:t>
            </a:r>
            <a:endParaRPr sz="1600" dirty="0">
              <a:solidFill>
                <a:schemeClr val="accent2"/>
              </a:solidFill>
              <a:latin typeface="Verdana"/>
              <a:cs typeface="Verdana"/>
            </a:endParaRPr>
          </a:p>
        </p:txBody>
      </p:sp>
      <p:sp>
        <p:nvSpPr>
          <p:cNvPr id="5" name="object 2">
            <a:extLst>
              <a:ext uri="{FF2B5EF4-FFF2-40B4-BE49-F238E27FC236}">
                <a16:creationId xmlns:a16="http://schemas.microsoft.com/office/drawing/2014/main" xmlns="" id="{4A4F6F23-2135-9287-85CC-32690B9CC9A9}"/>
              </a:ext>
            </a:extLst>
          </p:cNvPr>
          <p:cNvSpPr txBox="1">
            <a:spLocks/>
          </p:cNvSpPr>
          <p:nvPr/>
        </p:nvSpPr>
        <p:spPr>
          <a:xfrm>
            <a:off x="2781678" y="284562"/>
            <a:ext cx="3322320" cy="456535"/>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pic>
        <p:nvPicPr>
          <p:cNvPr id="7" name="Picture 6">
            <a:extLst>
              <a:ext uri="{FF2B5EF4-FFF2-40B4-BE49-F238E27FC236}">
                <a16:creationId xmlns:a16="http://schemas.microsoft.com/office/drawing/2014/main" xmlns="" id="{0F58E1FE-44DF-329B-55BB-D0854C653EC6}"/>
              </a:ext>
            </a:extLst>
          </p:cNvPr>
          <p:cNvPicPr>
            <a:picLocks noChangeAspect="1"/>
          </p:cNvPicPr>
          <p:nvPr/>
        </p:nvPicPr>
        <p:blipFill>
          <a:blip r:embed="rId2"/>
          <a:stretch>
            <a:fillRect/>
          </a:stretch>
        </p:blipFill>
        <p:spPr>
          <a:xfrm>
            <a:off x="459102" y="2755919"/>
            <a:ext cx="7967472" cy="20358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9"/>
            <a:ext cx="2497668" cy="456535"/>
          </a:xfrm>
          <a:prstGeom prst="rect">
            <a:avLst/>
          </a:prstGeom>
        </p:spPr>
        <p:txBody>
          <a:bodyPr vert="horz" wrap="square" lIns="0" tIns="12700" rIns="0" bIns="0" rtlCol="0">
            <a:spAutoFit/>
          </a:bodyPr>
          <a:lstStyle/>
          <a:p>
            <a:pPr marL="12700">
              <a:lnSpc>
                <a:spcPct val="100000"/>
              </a:lnSpc>
              <a:spcBef>
                <a:spcPts val="100"/>
              </a:spcBef>
            </a:pPr>
            <a:r>
              <a:rPr lang="en-US" sz="2800" b="1" spc="-5" dirty="0">
                <a:solidFill>
                  <a:schemeClr val="tx1"/>
                </a:solidFill>
                <a:latin typeface="Arial"/>
                <a:cs typeface="Arial"/>
              </a:rPr>
              <a:t>  </a:t>
            </a:r>
            <a:r>
              <a:rPr sz="2800" b="1" spc="-5" dirty="0">
                <a:solidFill>
                  <a:schemeClr val="tx1"/>
                </a:solidFill>
                <a:latin typeface="Arial"/>
                <a:cs typeface="Arial"/>
              </a:rPr>
              <a:t>Conclusion</a:t>
            </a:r>
            <a:endParaRPr sz="2800" b="1" dirty="0">
              <a:solidFill>
                <a:schemeClr val="tx1"/>
              </a:solidFill>
              <a:latin typeface="Arial"/>
              <a:cs typeface="Arial"/>
            </a:endParaRPr>
          </a:p>
        </p:txBody>
      </p:sp>
      <p:sp>
        <p:nvSpPr>
          <p:cNvPr id="3" name="object 3"/>
          <p:cNvSpPr txBox="1"/>
          <p:nvPr/>
        </p:nvSpPr>
        <p:spPr>
          <a:xfrm>
            <a:off x="195248"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smtClean="0">
                <a:solidFill>
                  <a:schemeClr val="accent5">
                    <a:lumMod val="50000"/>
                  </a:schemeClr>
                </a:solidFill>
                <a:latin typeface="Verdana" panose="020B0604030504040204" pitchFamily="34" charset="0"/>
                <a:ea typeface="Verdana" panose="020B0604030504040204" pitchFamily="34" charset="0"/>
              </a:rPr>
              <a:t>92.</a:t>
            </a:r>
            <a:r>
              <a:rPr lang="en-US" b="1" spc="-5" dirty="0" smtClean="0">
                <a:solidFill>
                  <a:schemeClr val="accent5">
                    <a:lumMod val="50000"/>
                  </a:schemeClr>
                </a:solidFill>
                <a:latin typeface="Verdana" panose="020B0604030504040204" pitchFamily="34" charset="0"/>
                <a:ea typeface="Verdana" panose="020B0604030504040204" pitchFamily="34" charset="0"/>
              </a:rPr>
              <a:t>6</a:t>
            </a:r>
            <a:r>
              <a:rPr b="1" spc="-5" dirty="0" smtClean="0">
                <a:solidFill>
                  <a:schemeClr val="accent5">
                    <a:lumMod val="50000"/>
                  </a:schemeClr>
                </a:solidFill>
                <a:latin typeface="Verdana" panose="020B0604030504040204" pitchFamily="34" charset="0"/>
                <a:ea typeface="Verdana" panose="020B0604030504040204" pitchFamily="34" charset="0"/>
              </a:rPr>
              <a:t>%</a:t>
            </a:r>
            <a:r>
              <a:rPr b="1" spc="-30" dirty="0" smtClean="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smtClean="0">
                <a:solidFill>
                  <a:schemeClr val="accent5">
                    <a:lumMod val="50000"/>
                  </a:schemeClr>
                </a:solidFill>
                <a:latin typeface="Verdana" panose="020B0604030504040204" pitchFamily="34" charset="0"/>
                <a:ea typeface="Verdana" panose="020B0604030504040204" pitchFamily="34" charset="0"/>
                <a:cs typeface="Arial MT"/>
              </a:rPr>
              <a:t>7.</a:t>
            </a:r>
            <a:r>
              <a:rPr lang="en-US" dirty="0" smtClean="0">
                <a:solidFill>
                  <a:schemeClr val="accent5">
                    <a:lumMod val="50000"/>
                  </a:schemeClr>
                </a:solidFill>
                <a:latin typeface="Verdana" panose="020B0604030504040204" pitchFamily="34" charset="0"/>
                <a:ea typeface="Verdana" panose="020B0604030504040204" pitchFamily="34" charset="0"/>
                <a:cs typeface="Arial MT"/>
              </a:rPr>
              <a:t>4</a:t>
            </a:r>
            <a:r>
              <a:rPr dirty="0" smtClean="0">
                <a:solidFill>
                  <a:schemeClr val="accent5">
                    <a:lumMod val="50000"/>
                  </a:schemeClr>
                </a:solidFill>
                <a:latin typeface="Verdana" panose="020B0604030504040204" pitchFamily="34" charset="0"/>
                <a:ea typeface="Verdana" panose="020B0604030504040204" pitchFamily="34" charset="0"/>
                <a:cs typeface="Arial MT"/>
              </a:rPr>
              <a:t>%</a:t>
            </a:r>
            <a:r>
              <a:rPr spc="-25" dirty="0" smtClean="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BD60355-3C7D-F68A-624D-723A9F8E5360}"/>
              </a:ext>
            </a:extLst>
          </p:cNvPr>
          <p:cNvSpPr txBox="1"/>
          <p:nvPr/>
        </p:nvSpPr>
        <p:spPr>
          <a:xfrm>
            <a:off x="160867" y="946871"/>
            <a:ext cx="8662882"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xmlns="" id="{5B037C62-F3ED-5EF5-E947-5DAA8C8D198A}"/>
              </a:ext>
            </a:extLst>
          </p:cNvPr>
          <p:cNvSpPr txBox="1">
            <a:spLocks noGrp="1"/>
          </p:cNvSpPr>
          <p:nvPr>
            <p:ph type="title"/>
          </p:nvPr>
        </p:nvSpPr>
        <p:spPr>
          <a:xfrm>
            <a:off x="3323166" y="287868"/>
            <a:ext cx="2497668"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613C069-CA29-C77A-4517-6191A2A5121C}"/>
              </a:ext>
            </a:extLst>
          </p:cNvPr>
          <p:cNvPicPr>
            <a:picLocks noChangeAspect="1"/>
          </p:cNvPicPr>
          <p:nvPr/>
        </p:nvPicPr>
        <p:blipFill rotWithShape="1">
          <a:blip r:embed="rId2"/>
          <a:srcRect t="-1" r="-44" b="217"/>
          <a:stretch/>
        </p:blipFill>
        <p:spPr>
          <a:xfrm>
            <a:off x="1143002" y="274320"/>
            <a:ext cx="6858000" cy="4657344"/>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6" cy="456535"/>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3" y="1044941"/>
            <a:ext cx="8370571" cy="328756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Andalus" pitchFamily="18" charset="-78"/>
                <a:cs typeface="Andalus" pitchFamily="18" charset="-78"/>
              </a:rPr>
              <a:t>Two </a:t>
            </a:r>
            <a:r>
              <a:rPr sz="1800" dirty="0">
                <a:solidFill>
                  <a:srgbClr val="124F5B"/>
                </a:solidFill>
                <a:latin typeface="Andalus" pitchFamily="18" charset="-78"/>
                <a:cs typeface="Andalus" pitchFamily="18" charset="-78"/>
              </a:rPr>
              <a:t>datasets </a:t>
            </a:r>
            <a:r>
              <a:rPr sz="1800" spc="-30" dirty="0">
                <a:solidFill>
                  <a:srgbClr val="124F5B"/>
                </a:solidFill>
                <a:latin typeface="Andalus" pitchFamily="18" charset="-78"/>
                <a:cs typeface="Andalus" pitchFamily="18" charset="-78"/>
              </a:rPr>
              <a:t>are </a:t>
            </a:r>
            <a:r>
              <a:rPr sz="1800" spc="-15" dirty="0">
                <a:solidFill>
                  <a:srgbClr val="124F5B"/>
                </a:solidFill>
                <a:latin typeface="Andalus" pitchFamily="18" charset="-78"/>
                <a:cs typeface="Andalus" pitchFamily="18" charset="-78"/>
              </a:rPr>
              <a:t>provided, </a:t>
            </a:r>
            <a:r>
              <a:rPr sz="1800" spc="40" dirty="0">
                <a:solidFill>
                  <a:srgbClr val="124F5B"/>
                </a:solidFill>
                <a:latin typeface="Andalus" pitchFamily="18" charset="-78"/>
                <a:cs typeface="Andalus" pitchFamily="18" charset="-78"/>
              </a:rPr>
              <a:t>one </a:t>
            </a:r>
            <a:r>
              <a:rPr sz="1800" spc="50" dirty="0">
                <a:solidFill>
                  <a:srgbClr val="124F5B"/>
                </a:solidFill>
                <a:latin typeface="Andalus" pitchFamily="18" charset="-78"/>
                <a:cs typeface="Andalus" pitchFamily="18" charset="-78"/>
              </a:rPr>
              <a:t>with </a:t>
            </a:r>
            <a:r>
              <a:rPr sz="1800" b="1" spc="-65" dirty="0">
                <a:solidFill>
                  <a:srgbClr val="124F5B"/>
                </a:solidFill>
                <a:latin typeface="Andalus" pitchFamily="18" charset="-78"/>
                <a:cs typeface="Andalus" pitchFamily="18" charset="-78"/>
              </a:rPr>
              <a:t>basic information </a:t>
            </a:r>
            <a:r>
              <a:rPr sz="1800" spc="50" dirty="0">
                <a:solidFill>
                  <a:srgbClr val="124F5B"/>
                </a:solidFill>
                <a:latin typeface="Andalus" pitchFamily="18" charset="-78"/>
                <a:cs typeface="Andalus" pitchFamily="18" charset="-78"/>
              </a:rPr>
              <a:t>and </a:t>
            </a:r>
            <a:r>
              <a:rPr sz="1800" spc="35" dirty="0">
                <a:solidFill>
                  <a:srgbClr val="124F5B"/>
                </a:solidFill>
                <a:latin typeface="Andalus" pitchFamily="18" charset="-78"/>
                <a:cs typeface="Andalus" pitchFamily="18" charset="-78"/>
              </a:rPr>
              <a:t>the </a:t>
            </a:r>
            <a:r>
              <a:rPr sz="1800" spc="700"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other</a:t>
            </a:r>
            <a:r>
              <a:rPr sz="1800" spc="-165" dirty="0">
                <a:solidFill>
                  <a:srgbClr val="124F5B"/>
                </a:solidFill>
                <a:latin typeface="Andalus" pitchFamily="18" charset="-78"/>
                <a:cs typeface="Andalus" pitchFamily="18" charset="-78"/>
              </a:rPr>
              <a:t> </a:t>
            </a:r>
            <a:r>
              <a:rPr sz="1800" spc="50" dirty="0">
                <a:solidFill>
                  <a:srgbClr val="124F5B"/>
                </a:solidFill>
                <a:latin typeface="Andalus" pitchFamily="18" charset="-78"/>
                <a:cs typeface="Andalus" pitchFamily="18" charset="-78"/>
              </a:rPr>
              <a:t>with</a:t>
            </a:r>
            <a:r>
              <a:rPr sz="1800" spc="-165" dirty="0">
                <a:solidFill>
                  <a:srgbClr val="124F5B"/>
                </a:solidFill>
                <a:latin typeface="Andalus" pitchFamily="18" charset="-78"/>
                <a:cs typeface="Andalus" pitchFamily="18" charset="-78"/>
              </a:rPr>
              <a:t> </a:t>
            </a:r>
            <a:r>
              <a:rPr sz="1800" b="1" spc="-85" dirty="0">
                <a:solidFill>
                  <a:srgbClr val="124F5B"/>
                </a:solidFill>
                <a:latin typeface="Andalus" pitchFamily="18" charset="-78"/>
                <a:cs typeface="Andalus" pitchFamily="18" charset="-78"/>
              </a:rPr>
              <a:t>user</a:t>
            </a:r>
            <a:r>
              <a:rPr sz="1800" b="1" spc="-110" dirty="0">
                <a:solidFill>
                  <a:srgbClr val="124F5B"/>
                </a:solidFill>
                <a:latin typeface="Andalus" pitchFamily="18" charset="-78"/>
                <a:cs typeface="Andalus" pitchFamily="18" charset="-78"/>
              </a:rPr>
              <a:t> </a:t>
            </a:r>
            <a:r>
              <a:rPr sz="1800" b="1" spc="-100" dirty="0">
                <a:solidFill>
                  <a:srgbClr val="124F5B"/>
                </a:solidFill>
                <a:latin typeface="Andalus" pitchFamily="18" charset="-78"/>
                <a:cs typeface="Andalus" pitchFamily="18" charset="-78"/>
              </a:rPr>
              <a:t>reviews</a:t>
            </a:r>
            <a:r>
              <a:rPr sz="1800" b="1" spc="-145" dirty="0">
                <a:solidFill>
                  <a:srgbClr val="124F5B"/>
                </a:solidFill>
                <a:latin typeface="Andalus" pitchFamily="18" charset="-78"/>
                <a:cs typeface="Andalus" pitchFamily="18" charset="-78"/>
              </a:rPr>
              <a:t> </a:t>
            </a:r>
            <a:r>
              <a:rPr lang="en-US" sz="1800" b="1" spc="-145"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for</a:t>
            </a:r>
            <a:r>
              <a:rPr sz="1800" spc="-165" dirty="0">
                <a:solidFill>
                  <a:srgbClr val="124F5B"/>
                </a:solidFill>
                <a:latin typeface="Andalus" pitchFamily="18" charset="-78"/>
                <a:cs typeface="Andalus" pitchFamily="18" charset="-78"/>
              </a:rPr>
              <a:t> </a:t>
            </a:r>
            <a:r>
              <a:rPr lang="en-US" sz="1800" spc="-165"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the</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respective</a:t>
            </a:r>
            <a:r>
              <a:rPr lang="en-US" sz="1800" spc="-165"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app.</a:t>
            </a:r>
            <a:endParaRPr sz="1800" dirty="0">
              <a:latin typeface="Andalus" pitchFamily="18" charset="-78"/>
              <a:cs typeface="Andalus" pitchFamily="18" charset="-78"/>
            </a:endParaRPr>
          </a:p>
          <a:p>
            <a:pPr marL="469265" marR="5080" indent="-457200" algn="just">
              <a:lnSpc>
                <a:spcPct val="114999"/>
              </a:lnSpc>
              <a:buFont typeface="AoyagiKouzanFontT"/>
              <a:buChar char="❏"/>
              <a:tabLst>
                <a:tab pos="469900" algn="l"/>
              </a:tabLst>
            </a:pPr>
            <a:r>
              <a:rPr sz="1800" spc="65" dirty="0">
                <a:solidFill>
                  <a:srgbClr val="124F5B"/>
                </a:solidFill>
                <a:latin typeface="Andalus" pitchFamily="18" charset="-78"/>
                <a:cs typeface="Andalus" pitchFamily="18" charset="-78"/>
              </a:rPr>
              <a:t>We</a:t>
            </a:r>
            <a:r>
              <a:rPr sz="1800" spc="-130" dirty="0">
                <a:solidFill>
                  <a:srgbClr val="124F5B"/>
                </a:solidFill>
                <a:latin typeface="Andalus" pitchFamily="18" charset="-78"/>
                <a:cs typeface="Andalus" pitchFamily="18" charset="-78"/>
              </a:rPr>
              <a:t> </a:t>
            </a:r>
            <a:r>
              <a:rPr sz="1800" spc="45" dirty="0">
                <a:solidFill>
                  <a:srgbClr val="124F5B"/>
                </a:solidFill>
                <a:latin typeface="Andalus" pitchFamily="18" charset="-78"/>
                <a:cs typeface="Andalus" pitchFamily="18" charset="-78"/>
              </a:rPr>
              <a:t>must</a:t>
            </a:r>
            <a:r>
              <a:rPr sz="1800" spc="-130" dirty="0">
                <a:solidFill>
                  <a:srgbClr val="124F5B"/>
                </a:solidFill>
                <a:latin typeface="Andalus" pitchFamily="18" charset="-78"/>
                <a:cs typeface="Andalus" pitchFamily="18" charset="-78"/>
              </a:rPr>
              <a:t> </a:t>
            </a:r>
            <a:r>
              <a:rPr sz="1800" spc="10" dirty="0">
                <a:solidFill>
                  <a:srgbClr val="124F5B"/>
                </a:solidFill>
                <a:latin typeface="Andalus" pitchFamily="18" charset="-78"/>
                <a:cs typeface="Andalus" pitchFamily="18" charset="-78"/>
              </a:rPr>
              <a:t>examine</a:t>
            </a:r>
            <a:r>
              <a:rPr sz="1800" spc="-125" dirty="0">
                <a:solidFill>
                  <a:srgbClr val="124F5B"/>
                </a:solidFill>
                <a:latin typeface="Andalus" pitchFamily="18" charset="-78"/>
                <a:cs typeface="Andalus" pitchFamily="18" charset="-78"/>
              </a:rPr>
              <a:t> </a:t>
            </a:r>
            <a:r>
              <a:rPr sz="1800" spc="50" dirty="0">
                <a:solidFill>
                  <a:srgbClr val="124F5B"/>
                </a:solidFill>
                <a:latin typeface="Andalus" pitchFamily="18" charset="-78"/>
                <a:cs typeface="Andalus" pitchFamily="18" charset="-78"/>
              </a:rPr>
              <a:t>and</a:t>
            </a:r>
            <a:r>
              <a:rPr sz="1800" spc="-130" dirty="0">
                <a:solidFill>
                  <a:srgbClr val="124F5B"/>
                </a:solidFill>
                <a:latin typeface="Andalus" pitchFamily="18" charset="-78"/>
                <a:cs typeface="Andalus" pitchFamily="18" charset="-78"/>
              </a:rPr>
              <a:t> </a:t>
            </a:r>
            <a:r>
              <a:rPr sz="1800" spc="-15" dirty="0">
                <a:solidFill>
                  <a:srgbClr val="124F5B"/>
                </a:solidFill>
                <a:latin typeface="Andalus" pitchFamily="18" charset="-78"/>
                <a:cs typeface="Andalus" pitchFamily="18" charset="-78"/>
              </a:rPr>
              <a:t>evaluate</a:t>
            </a:r>
            <a:r>
              <a:rPr sz="1800" spc="-125"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the</a:t>
            </a:r>
            <a:r>
              <a:rPr sz="1800" spc="-130"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data</a:t>
            </a:r>
            <a:r>
              <a:rPr sz="1800" spc="-125" dirty="0">
                <a:solidFill>
                  <a:srgbClr val="124F5B"/>
                </a:solidFill>
                <a:latin typeface="Andalus" pitchFamily="18" charset="-78"/>
                <a:cs typeface="Andalus" pitchFamily="18" charset="-78"/>
              </a:rPr>
              <a:t> </a:t>
            </a:r>
            <a:r>
              <a:rPr sz="1800" spc="30" dirty="0">
                <a:solidFill>
                  <a:srgbClr val="124F5B"/>
                </a:solidFill>
                <a:latin typeface="Andalus" pitchFamily="18" charset="-78"/>
                <a:cs typeface="Andalus" pitchFamily="18" charset="-78"/>
              </a:rPr>
              <a:t>in</a:t>
            </a:r>
            <a:r>
              <a:rPr sz="1800" spc="-130" dirty="0">
                <a:solidFill>
                  <a:srgbClr val="124F5B"/>
                </a:solidFill>
                <a:latin typeface="Andalus" pitchFamily="18" charset="-78"/>
                <a:cs typeface="Andalus" pitchFamily="18" charset="-78"/>
              </a:rPr>
              <a:t> </a:t>
            </a:r>
            <a:r>
              <a:rPr sz="1800" spc="55" dirty="0">
                <a:solidFill>
                  <a:srgbClr val="124F5B"/>
                </a:solidFill>
                <a:latin typeface="Andalus" pitchFamily="18" charset="-78"/>
                <a:cs typeface="Andalus" pitchFamily="18" charset="-78"/>
              </a:rPr>
              <a:t>both</a:t>
            </a:r>
            <a:r>
              <a:rPr sz="1800" spc="-125" dirty="0">
                <a:solidFill>
                  <a:srgbClr val="124F5B"/>
                </a:solidFill>
                <a:latin typeface="Andalus" pitchFamily="18" charset="-78"/>
                <a:cs typeface="Andalus" pitchFamily="18" charset="-78"/>
              </a:rPr>
              <a:t> </a:t>
            </a:r>
            <a:r>
              <a:rPr sz="1800" dirty="0">
                <a:solidFill>
                  <a:srgbClr val="124F5B"/>
                </a:solidFill>
                <a:latin typeface="Andalus" pitchFamily="18" charset="-78"/>
                <a:cs typeface="Andalus" pitchFamily="18" charset="-78"/>
              </a:rPr>
              <a:t>datasets</a:t>
            </a:r>
            <a:r>
              <a:rPr sz="1800" spc="-130" dirty="0">
                <a:solidFill>
                  <a:srgbClr val="124F5B"/>
                </a:solidFill>
                <a:latin typeface="Andalus" pitchFamily="18" charset="-78"/>
                <a:cs typeface="Andalus" pitchFamily="18" charset="-78"/>
              </a:rPr>
              <a:t> </a:t>
            </a:r>
            <a:r>
              <a:rPr sz="1800" spc="30" dirty="0">
                <a:solidFill>
                  <a:srgbClr val="124F5B"/>
                </a:solidFill>
                <a:latin typeface="Andalus" pitchFamily="18" charset="-78"/>
                <a:cs typeface="Andalus" pitchFamily="18" charset="-78"/>
              </a:rPr>
              <a:t>in</a:t>
            </a:r>
            <a:r>
              <a:rPr sz="1800" spc="-12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order</a:t>
            </a:r>
            <a:r>
              <a:rPr sz="1800" spc="-130" dirty="0">
                <a:solidFill>
                  <a:srgbClr val="124F5B"/>
                </a:solidFill>
                <a:latin typeface="Andalus" pitchFamily="18" charset="-78"/>
                <a:cs typeface="Andalus" pitchFamily="18" charset="-78"/>
              </a:rPr>
              <a:t> </a:t>
            </a:r>
            <a:r>
              <a:rPr sz="1800" spc="10" dirty="0">
                <a:solidFill>
                  <a:srgbClr val="124F5B"/>
                </a:solidFill>
                <a:latin typeface="Andalus" pitchFamily="18" charset="-78"/>
                <a:cs typeface="Andalus" pitchFamily="18" charset="-78"/>
              </a:rPr>
              <a:t>to  identify </a:t>
            </a:r>
            <a:r>
              <a:rPr sz="1800" spc="35" dirty="0">
                <a:solidFill>
                  <a:srgbClr val="124F5B"/>
                </a:solidFill>
                <a:latin typeface="Andalus" pitchFamily="18" charset="-78"/>
                <a:cs typeface="Andalus" pitchFamily="18" charset="-78"/>
              </a:rPr>
              <a:t>the</a:t>
            </a:r>
            <a:r>
              <a:rPr sz="1800" spc="700" dirty="0">
                <a:solidFill>
                  <a:srgbClr val="124F5B"/>
                </a:solidFill>
                <a:latin typeface="Andalus" pitchFamily="18" charset="-78"/>
                <a:cs typeface="Andalus" pitchFamily="18" charset="-78"/>
              </a:rPr>
              <a:t> </a:t>
            </a:r>
            <a:r>
              <a:rPr sz="1800" spc="40" dirty="0">
                <a:solidFill>
                  <a:srgbClr val="124F5B"/>
                </a:solidFill>
                <a:latin typeface="Andalus" pitchFamily="18" charset="-78"/>
                <a:cs typeface="Andalus" pitchFamily="18" charset="-78"/>
              </a:rPr>
              <a:t>important </a:t>
            </a:r>
            <a:r>
              <a:rPr sz="1800" dirty="0">
                <a:solidFill>
                  <a:srgbClr val="124F5B"/>
                </a:solidFill>
                <a:latin typeface="Andalus" pitchFamily="18" charset="-78"/>
                <a:cs typeface="Andalus" pitchFamily="18" charset="-78"/>
              </a:rPr>
              <a:t>characteristics </a:t>
            </a:r>
            <a:r>
              <a:rPr sz="1800" spc="25" dirty="0">
                <a:solidFill>
                  <a:srgbClr val="124F5B"/>
                </a:solidFill>
                <a:latin typeface="Andalus" pitchFamily="18" charset="-78"/>
                <a:cs typeface="Andalus" pitchFamily="18" charset="-78"/>
              </a:rPr>
              <a:t>that </a:t>
            </a:r>
            <a:r>
              <a:rPr sz="1800" spc="30" dirty="0">
                <a:solidFill>
                  <a:srgbClr val="124F5B"/>
                </a:solidFill>
                <a:latin typeface="Andalus" pitchFamily="18" charset="-78"/>
                <a:cs typeface="Andalus" pitchFamily="18" charset="-78"/>
              </a:rPr>
              <a:t>inﬂuence </a:t>
            </a:r>
            <a:r>
              <a:rPr sz="1800" spc="55" dirty="0">
                <a:solidFill>
                  <a:srgbClr val="124F5B"/>
                </a:solidFill>
                <a:latin typeface="Andalus" pitchFamily="18" charset="-78"/>
                <a:cs typeface="Andalus" pitchFamily="18" charset="-78"/>
              </a:rPr>
              <a:t>app  engagement </a:t>
            </a:r>
            <a:r>
              <a:rPr sz="1800" spc="50" dirty="0">
                <a:solidFill>
                  <a:srgbClr val="124F5B"/>
                </a:solidFill>
                <a:latin typeface="Andalus" pitchFamily="18" charset="-78"/>
                <a:cs typeface="Andalus" pitchFamily="18" charset="-78"/>
              </a:rPr>
              <a:t>and</a:t>
            </a:r>
            <a:r>
              <a:rPr sz="1800" spc="-390"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success.</a:t>
            </a:r>
            <a:endParaRPr sz="1800" dirty="0">
              <a:latin typeface="Andalus" pitchFamily="18" charset="-78"/>
              <a:cs typeface="Andalus" pitchFamily="18" charset="-78"/>
            </a:endParaRPr>
          </a:p>
          <a:p>
            <a:pPr>
              <a:lnSpc>
                <a:spcPct val="100000"/>
              </a:lnSpc>
              <a:spcBef>
                <a:spcPts val="45"/>
              </a:spcBef>
              <a:buClr>
                <a:srgbClr val="124F5B"/>
              </a:buClr>
              <a:buFont typeface="AoyagiKouzanFontT"/>
              <a:buChar char="❏"/>
            </a:pPr>
            <a:endParaRPr sz="2000" dirty="0">
              <a:latin typeface="Andalus" pitchFamily="18" charset="-78"/>
              <a:cs typeface="Andalus" pitchFamily="18" charset="-78"/>
            </a:endParaRPr>
          </a:p>
          <a:p>
            <a:pPr marL="12700">
              <a:lnSpc>
                <a:spcPct val="100000"/>
              </a:lnSpc>
            </a:pPr>
            <a:r>
              <a:rPr sz="2000" b="1" spc="-145" dirty="0">
                <a:solidFill>
                  <a:srgbClr val="CC0000"/>
                </a:solidFill>
                <a:latin typeface="Andalus" pitchFamily="18" charset="-78"/>
                <a:cs typeface="Andalus" pitchFamily="18" charset="-78"/>
              </a:rPr>
              <a:t>So, </a:t>
            </a:r>
            <a:r>
              <a:rPr sz="2000" b="1" spc="-70" dirty="0">
                <a:solidFill>
                  <a:srgbClr val="CC0000"/>
                </a:solidFill>
                <a:latin typeface="Andalus" pitchFamily="18" charset="-78"/>
                <a:cs typeface="Andalus" pitchFamily="18" charset="-78"/>
              </a:rPr>
              <a:t>what </a:t>
            </a:r>
            <a:r>
              <a:rPr sz="2000" b="1" spc="-85" dirty="0">
                <a:solidFill>
                  <a:srgbClr val="CC0000"/>
                </a:solidFill>
                <a:latin typeface="Andalus" pitchFamily="18" charset="-78"/>
                <a:cs typeface="Andalus" pitchFamily="18" charset="-78"/>
              </a:rPr>
              <a:t>factors </a:t>
            </a:r>
            <a:r>
              <a:rPr sz="2000" b="1" spc="-55" dirty="0">
                <a:solidFill>
                  <a:srgbClr val="CC0000"/>
                </a:solidFill>
                <a:latin typeface="Andalus" pitchFamily="18" charset="-78"/>
                <a:cs typeface="Andalus" pitchFamily="18" charset="-78"/>
              </a:rPr>
              <a:t>inﬂuence </a:t>
            </a:r>
            <a:r>
              <a:rPr sz="2000" b="1" spc="-75" dirty="0">
                <a:solidFill>
                  <a:srgbClr val="CC0000"/>
                </a:solidFill>
                <a:latin typeface="Andalus" pitchFamily="18" charset="-78"/>
                <a:cs typeface="Andalus" pitchFamily="18" charset="-78"/>
              </a:rPr>
              <a:t>an </a:t>
            </a:r>
            <a:r>
              <a:rPr sz="2000" b="1" spc="-100" dirty="0">
                <a:solidFill>
                  <a:srgbClr val="CC0000"/>
                </a:solidFill>
                <a:latin typeface="Andalus" pitchFamily="18" charset="-78"/>
                <a:cs typeface="Andalus" pitchFamily="18" charset="-78"/>
              </a:rPr>
              <a:t>app's</a:t>
            </a:r>
            <a:r>
              <a:rPr sz="2000" b="1" spc="-295" dirty="0">
                <a:solidFill>
                  <a:srgbClr val="CC0000"/>
                </a:solidFill>
                <a:latin typeface="Andalus" pitchFamily="18" charset="-78"/>
                <a:cs typeface="Andalus" pitchFamily="18" charset="-78"/>
              </a:rPr>
              <a:t> </a:t>
            </a:r>
            <a:r>
              <a:rPr sz="2000" b="1" spc="-75" dirty="0">
                <a:solidFill>
                  <a:srgbClr val="CC0000"/>
                </a:solidFill>
                <a:latin typeface="Andalus" pitchFamily="18" charset="-78"/>
                <a:cs typeface="Andalus" pitchFamily="18" charset="-78"/>
              </a:rPr>
              <a:t>success?</a:t>
            </a:r>
            <a:endParaRPr sz="2000" dirty="0">
              <a:latin typeface="Andalus" pitchFamily="18" charset="-78"/>
              <a:cs typeface="Andalus" pitchFamily="18" charset="-78"/>
            </a:endParaRPr>
          </a:p>
          <a:p>
            <a:pPr marL="12700">
              <a:lnSpc>
                <a:spcPct val="100000"/>
              </a:lnSpc>
              <a:spcBef>
                <a:spcPts val="5"/>
              </a:spcBef>
            </a:pPr>
            <a:r>
              <a:rPr sz="1800" spc="65" dirty="0">
                <a:solidFill>
                  <a:srgbClr val="124F5B"/>
                </a:solidFill>
                <a:latin typeface="Andalus" pitchFamily="18" charset="-78"/>
                <a:cs typeface="Andalus" pitchFamily="18" charset="-78"/>
              </a:rPr>
              <a:t>An</a:t>
            </a:r>
            <a:r>
              <a:rPr sz="1800" spc="-170" dirty="0">
                <a:solidFill>
                  <a:srgbClr val="124F5B"/>
                </a:solidFill>
                <a:latin typeface="Andalus" pitchFamily="18" charset="-78"/>
                <a:cs typeface="Andalus" pitchFamily="18" charset="-78"/>
              </a:rPr>
              <a:t> </a:t>
            </a:r>
            <a:r>
              <a:rPr sz="1800" spc="55" dirty="0">
                <a:solidFill>
                  <a:srgbClr val="124F5B"/>
                </a:solidFill>
                <a:latin typeface="Andalus" pitchFamily="18" charset="-78"/>
                <a:cs typeface="Andalus" pitchFamily="18" charset="-78"/>
              </a:rPr>
              <a:t>app</a:t>
            </a:r>
            <a:r>
              <a:rPr sz="1800" spc="-165"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is</a:t>
            </a:r>
            <a:r>
              <a:rPr sz="1800" spc="-165" dirty="0">
                <a:solidFill>
                  <a:srgbClr val="124F5B"/>
                </a:solidFill>
                <a:latin typeface="Andalus" pitchFamily="18" charset="-78"/>
                <a:cs typeface="Andalus" pitchFamily="18" charset="-78"/>
              </a:rPr>
              <a:t> </a:t>
            </a:r>
            <a:r>
              <a:rPr sz="1800" dirty="0">
                <a:solidFill>
                  <a:srgbClr val="124F5B"/>
                </a:solidFill>
                <a:latin typeface="Andalus" pitchFamily="18" charset="-78"/>
                <a:cs typeface="Andalus" pitchFamily="18" charset="-78"/>
              </a:rPr>
              <a:t>said</a:t>
            </a:r>
            <a:r>
              <a:rPr sz="1800" spc="-165" dirty="0">
                <a:solidFill>
                  <a:srgbClr val="124F5B"/>
                </a:solidFill>
                <a:latin typeface="Andalus" pitchFamily="18" charset="-78"/>
                <a:cs typeface="Andalus" pitchFamily="18" charset="-78"/>
              </a:rPr>
              <a:t> </a:t>
            </a:r>
            <a:r>
              <a:rPr sz="1800" spc="10" dirty="0">
                <a:solidFill>
                  <a:srgbClr val="124F5B"/>
                </a:solidFill>
                <a:latin typeface="Andalus" pitchFamily="18" charset="-78"/>
                <a:cs typeface="Andalus" pitchFamily="18" charset="-78"/>
              </a:rPr>
              <a:t>to</a:t>
            </a:r>
            <a:r>
              <a:rPr sz="1800" spc="-165" dirty="0">
                <a:solidFill>
                  <a:srgbClr val="124F5B"/>
                </a:solidFill>
                <a:latin typeface="Andalus" pitchFamily="18" charset="-78"/>
                <a:cs typeface="Andalus" pitchFamily="18" charset="-78"/>
              </a:rPr>
              <a:t> </a:t>
            </a:r>
            <a:r>
              <a:rPr sz="1800" spc="55" dirty="0">
                <a:solidFill>
                  <a:srgbClr val="124F5B"/>
                </a:solidFill>
                <a:latin typeface="Andalus" pitchFamily="18" charset="-78"/>
                <a:cs typeface="Andalus" pitchFamily="18" charset="-78"/>
              </a:rPr>
              <a:t>be</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successful</a:t>
            </a:r>
            <a:r>
              <a:rPr sz="1800" spc="-165"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if</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it</a:t>
            </a:r>
            <a:r>
              <a:rPr sz="1800" spc="-165" dirty="0">
                <a:solidFill>
                  <a:srgbClr val="124F5B"/>
                </a:solidFill>
                <a:latin typeface="Andalus" pitchFamily="18" charset="-78"/>
                <a:cs typeface="Andalus" pitchFamily="18" charset="-78"/>
              </a:rPr>
              <a:t> </a:t>
            </a:r>
            <a:r>
              <a:rPr sz="1800" spc="-110" dirty="0">
                <a:solidFill>
                  <a:srgbClr val="124F5B"/>
                </a:solidFill>
                <a:latin typeface="Andalus" pitchFamily="18" charset="-78"/>
                <a:cs typeface="Andalus" pitchFamily="18" charset="-78"/>
              </a:rPr>
              <a:t>has:</a:t>
            </a:r>
            <a:endParaRPr sz="1800" dirty="0">
              <a:latin typeface="Andalus" pitchFamily="18" charset="-78"/>
              <a:cs typeface="Andalus" pitchFamily="18" charset="-78"/>
            </a:endParaRPr>
          </a:p>
          <a:p>
            <a:pPr marL="469900" indent="-457200">
              <a:lnSpc>
                <a:spcPct val="100000"/>
              </a:lnSpc>
              <a:buFont typeface="AoyagiKouzanFontT"/>
              <a:buChar char="❏"/>
              <a:tabLst>
                <a:tab pos="469265" algn="l"/>
                <a:tab pos="469900" algn="l"/>
              </a:tabLst>
            </a:pPr>
            <a:r>
              <a:rPr sz="1800" spc="60" dirty="0">
                <a:solidFill>
                  <a:srgbClr val="124F5B"/>
                </a:solidFill>
                <a:latin typeface="Andalus" pitchFamily="18" charset="-78"/>
                <a:cs typeface="Andalus" pitchFamily="18" charset="-78"/>
              </a:rPr>
              <a:t>A</a:t>
            </a:r>
            <a:r>
              <a:rPr sz="1800" spc="-170" dirty="0">
                <a:solidFill>
                  <a:srgbClr val="124F5B"/>
                </a:solidFill>
                <a:latin typeface="Andalus" pitchFamily="18" charset="-78"/>
                <a:cs typeface="Andalus" pitchFamily="18" charset="-78"/>
              </a:rPr>
              <a:t> </a:t>
            </a:r>
            <a:r>
              <a:rPr sz="1800" spc="65" dirty="0">
                <a:solidFill>
                  <a:srgbClr val="124F5B"/>
                </a:solidFill>
                <a:latin typeface="Andalus" pitchFamily="18" charset="-78"/>
                <a:cs typeface="Andalus" pitchFamily="18" charset="-78"/>
              </a:rPr>
              <a:t>high</a:t>
            </a:r>
            <a:r>
              <a:rPr sz="1800" spc="-165" dirty="0">
                <a:solidFill>
                  <a:srgbClr val="124F5B"/>
                </a:solidFill>
                <a:latin typeface="Andalus" pitchFamily="18" charset="-78"/>
                <a:cs typeface="Andalus" pitchFamily="18" charset="-78"/>
              </a:rPr>
              <a:t> </a:t>
            </a:r>
            <a:r>
              <a:rPr sz="1800" spc="-15" dirty="0">
                <a:solidFill>
                  <a:srgbClr val="124F5B"/>
                </a:solidFill>
                <a:latin typeface="Andalus" pitchFamily="18" charset="-78"/>
                <a:cs typeface="Andalus" pitchFamily="18" charset="-78"/>
              </a:rPr>
              <a:t>average</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user</a:t>
            </a:r>
            <a:r>
              <a:rPr sz="1800" spc="-165" dirty="0">
                <a:solidFill>
                  <a:srgbClr val="124F5B"/>
                </a:solidFill>
                <a:latin typeface="Andalus" pitchFamily="18" charset="-78"/>
                <a:cs typeface="Andalus" pitchFamily="18" charset="-78"/>
              </a:rPr>
              <a:t> </a:t>
            </a:r>
            <a:r>
              <a:rPr sz="1800" spc="15" dirty="0">
                <a:solidFill>
                  <a:srgbClr val="124F5B"/>
                </a:solidFill>
                <a:latin typeface="Andalus" pitchFamily="18" charset="-78"/>
                <a:cs typeface="Andalus" pitchFamily="18" charset="-78"/>
              </a:rPr>
              <a:t>rating</a:t>
            </a:r>
            <a:endParaRPr sz="1800" dirty="0">
              <a:latin typeface="Andalus" pitchFamily="18" charset="-78"/>
              <a:cs typeface="Andalus" pitchFamily="18" charset="-78"/>
            </a:endParaRPr>
          </a:p>
          <a:p>
            <a:pPr marL="469900" indent="-457200">
              <a:lnSpc>
                <a:spcPct val="100000"/>
              </a:lnSpc>
              <a:buFont typeface="AoyagiKouzanFontT"/>
              <a:buChar char="❏"/>
              <a:tabLst>
                <a:tab pos="469265" algn="l"/>
                <a:tab pos="469900" algn="l"/>
              </a:tabLst>
            </a:pPr>
            <a:r>
              <a:rPr sz="1800" spc="60" dirty="0">
                <a:solidFill>
                  <a:srgbClr val="124F5B"/>
                </a:solidFill>
                <a:latin typeface="Andalus" pitchFamily="18" charset="-78"/>
                <a:cs typeface="Andalus" pitchFamily="18" charset="-78"/>
              </a:rPr>
              <a:t>A</a:t>
            </a:r>
            <a:r>
              <a:rPr sz="1800" spc="-170" dirty="0">
                <a:solidFill>
                  <a:srgbClr val="124F5B"/>
                </a:solidFill>
                <a:latin typeface="Andalus" pitchFamily="18" charset="-78"/>
                <a:cs typeface="Andalus" pitchFamily="18" charset="-78"/>
              </a:rPr>
              <a:t> </a:t>
            </a:r>
            <a:r>
              <a:rPr sz="1800" spc="70" dirty="0">
                <a:solidFill>
                  <a:srgbClr val="124F5B"/>
                </a:solidFill>
                <a:latin typeface="Andalus" pitchFamily="18" charset="-78"/>
                <a:cs typeface="Andalus" pitchFamily="18" charset="-78"/>
              </a:rPr>
              <a:t>good</a:t>
            </a:r>
            <a:r>
              <a:rPr sz="1800" spc="-165" dirty="0">
                <a:solidFill>
                  <a:srgbClr val="124F5B"/>
                </a:solidFill>
                <a:latin typeface="Andalus" pitchFamily="18" charset="-78"/>
                <a:cs typeface="Andalus" pitchFamily="18" charset="-78"/>
              </a:rPr>
              <a:t> </a:t>
            </a:r>
            <a:r>
              <a:rPr sz="1800" spc="60" dirty="0">
                <a:solidFill>
                  <a:srgbClr val="124F5B"/>
                </a:solidFill>
                <a:latin typeface="Andalus" pitchFamily="18" charset="-78"/>
                <a:cs typeface="Andalus" pitchFamily="18" charset="-78"/>
              </a:rPr>
              <a:t>number</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of</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positive</a:t>
            </a:r>
            <a:r>
              <a:rPr sz="1800" spc="-165"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reviews</a:t>
            </a:r>
            <a:endParaRPr sz="1800" dirty="0">
              <a:latin typeface="Andalus" pitchFamily="18" charset="-78"/>
              <a:cs typeface="Andalus" pitchFamily="18" charset="-78"/>
            </a:endParaRPr>
          </a:p>
          <a:p>
            <a:pPr marL="469900" indent="-457200">
              <a:lnSpc>
                <a:spcPct val="100000"/>
              </a:lnSpc>
              <a:buFont typeface="AoyagiKouzanFontT"/>
              <a:buChar char="❏"/>
              <a:tabLst>
                <a:tab pos="469265" algn="l"/>
                <a:tab pos="469900" algn="l"/>
              </a:tabLst>
            </a:pPr>
            <a:r>
              <a:rPr sz="1800" spc="60" dirty="0">
                <a:solidFill>
                  <a:srgbClr val="124F5B"/>
                </a:solidFill>
                <a:latin typeface="Andalus" pitchFamily="18" charset="-78"/>
                <a:cs typeface="Andalus" pitchFamily="18" charset="-78"/>
              </a:rPr>
              <a:t>A</a:t>
            </a:r>
            <a:r>
              <a:rPr sz="1800" spc="-170" dirty="0">
                <a:solidFill>
                  <a:srgbClr val="124F5B"/>
                </a:solidFill>
                <a:latin typeface="Andalus" pitchFamily="18" charset="-78"/>
                <a:cs typeface="Andalus" pitchFamily="18" charset="-78"/>
              </a:rPr>
              <a:t> </a:t>
            </a:r>
            <a:r>
              <a:rPr sz="1800" spc="70" dirty="0">
                <a:solidFill>
                  <a:srgbClr val="124F5B"/>
                </a:solidFill>
                <a:latin typeface="Andalus" pitchFamily="18" charset="-78"/>
                <a:cs typeface="Andalus" pitchFamily="18" charset="-78"/>
              </a:rPr>
              <a:t>good</a:t>
            </a:r>
            <a:r>
              <a:rPr sz="1800" spc="-165" dirty="0">
                <a:solidFill>
                  <a:srgbClr val="124F5B"/>
                </a:solidFill>
                <a:latin typeface="Andalus" pitchFamily="18" charset="-78"/>
                <a:cs typeface="Andalus" pitchFamily="18" charset="-78"/>
              </a:rPr>
              <a:t> </a:t>
            </a:r>
            <a:r>
              <a:rPr sz="1800" spc="60" dirty="0">
                <a:solidFill>
                  <a:srgbClr val="124F5B"/>
                </a:solidFill>
                <a:latin typeface="Andalus" pitchFamily="18" charset="-78"/>
                <a:cs typeface="Andalus" pitchFamily="18" charset="-78"/>
              </a:rPr>
              <a:t>number</a:t>
            </a:r>
            <a:r>
              <a:rPr sz="1800" spc="-165"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of</a:t>
            </a:r>
            <a:r>
              <a:rPr sz="1800" spc="-165" dirty="0">
                <a:solidFill>
                  <a:srgbClr val="124F5B"/>
                </a:solidFill>
                <a:latin typeface="Andalus" pitchFamily="18" charset="-78"/>
                <a:cs typeface="Andalus" pitchFamily="18" charset="-78"/>
              </a:rPr>
              <a:t> </a:t>
            </a:r>
            <a:r>
              <a:rPr sz="1800" spc="35" dirty="0">
                <a:solidFill>
                  <a:srgbClr val="124F5B"/>
                </a:solidFill>
                <a:latin typeface="Andalus" pitchFamily="18" charset="-78"/>
                <a:cs typeface="Andalus" pitchFamily="18" charset="-78"/>
              </a:rPr>
              <a:t>monthly</a:t>
            </a:r>
            <a:r>
              <a:rPr sz="1800" spc="-165" dirty="0">
                <a:solidFill>
                  <a:srgbClr val="124F5B"/>
                </a:solidFill>
                <a:latin typeface="Andalus" pitchFamily="18" charset="-78"/>
                <a:cs typeface="Andalus" pitchFamily="18" charset="-78"/>
              </a:rPr>
              <a:t> </a:t>
            </a:r>
            <a:r>
              <a:rPr sz="1800" spc="-15" dirty="0">
                <a:solidFill>
                  <a:srgbClr val="124F5B"/>
                </a:solidFill>
                <a:latin typeface="Andalus" pitchFamily="18" charset="-78"/>
                <a:cs typeface="Andalus" pitchFamily="18" charset="-78"/>
              </a:rPr>
              <a:t>average</a:t>
            </a:r>
            <a:r>
              <a:rPr sz="1800" spc="-165"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users</a:t>
            </a:r>
            <a:endParaRPr sz="1800" dirty="0">
              <a:latin typeface="Andalus" pitchFamily="18" charset="-78"/>
              <a:cs typeface="Andalus" pitchFamily="18" charset="-78"/>
            </a:endParaRPr>
          </a:p>
          <a:p>
            <a:pPr marL="469900" indent="-457200">
              <a:lnSpc>
                <a:spcPct val="100000"/>
              </a:lnSpc>
              <a:buFont typeface="AoyagiKouzanFontT"/>
              <a:buChar char="❏"/>
              <a:tabLst>
                <a:tab pos="469265" algn="l"/>
                <a:tab pos="469900" algn="l"/>
              </a:tabLst>
            </a:pPr>
            <a:r>
              <a:rPr sz="1800" spc="70" dirty="0">
                <a:solidFill>
                  <a:srgbClr val="124F5B"/>
                </a:solidFill>
                <a:latin typeface="Andalus" pitchFamily="18" charset="-78"/>
                <a:cs typeface="Andalus" pitchFamily="18" charset="-78"/>
              </a:rPr>
              <a:t>High</a:t>
            </a:r>
            <a:r>
              <a:rPr sz="1800" spc="-170" dirty="0">
                <a:solidFill>
                  <a:srgbClr val="124F5B"/>
                </a:solidFill>
                <a:latin typeface="Andalus" pitchFamily="18" charset="-78"/>
                <a:cs typeface="Andalus" pitchFamily="18" charset="-78"/>
              </a:rPr>
              <a:t> </a:t>
            </a:r>
            <a:r>
              <a:rPr sz="1800" spc="-5" dirty="0">
                <a:solidFill>
                  <a:srgbClr val="124F5B"/>
                </a:solidFill>
                <a:latin typeface="Andalus" pitchFamily="18" charset="-78"/>
                <a:cs typeface="Andalus" pitchFamily="18" charset="-78"/>
              </a:rPr>
              <a:t>revenue</a:t>
            </a:r>
            <a:r>
              <a:rPr sz="1800" spc="-165" dirty="0">
                <a:solidFill>
                  <a:srgbClr val="124F5B"/>
                </a:solidFill>
                <a:latin typeface="Andalus" pitchFamily="18" charset="-78"/>
                <a:cs typeface="Andalus" pitchFamily="18" charset="-78"/>
              </a:rPr>
              <a:t> </a:t>
            </a:r>
            <a:r>
              <a:rPr sz="1800" spc="20" dirty="0">
                <a:solidFill>
                  <a:srgbClr val="124F5B"/>
                </a:solidFill>
                <a:latin typeface="Andalus" pitchFamily="18" charset="-78"/>
                <a:cs typeface="Andalus" pitchFamily="18" charset="-78"/>
              </a:rPr>
              <a:t>per</a:t>
            </a:r>
            <a:r>
              <a:rPr sz="1800" spc="-165" dirty="0">
                <a:solidFill>
                  <a:srgbClr val="124F5B"/>
                </a:solidFill>
                <a:latin typeface="Andalus" pitchFamily="18" charset="-78"/>
                <a:cs typeface="Andalus" pitchFamily="18" charset="-78"/>
              </a:rPr>
              <a:t> </a:t>
            </a:r>
            <a:r>
              <a:rPr sz="1800" spc="30" dirty="0">
                <a:solidFill>
                  <a:srgbClr val="124F5B"/>
                </a:solidFill>
                <a:latin typeface="Andalus" pitchFamily="18" charset="-78"/>
                <a:cs typeface="Andalus" pitchFamily="18" charset="-78"/>
              </a:rPr>
              <a:t>customer</a:t>
            </a:r>
            <a:r>
              <a:rPr sz="1800" spc="-165" dirty="0">
                <a:solidFill>
                  <a:srgbClr val="124F5B"/>
                </a:solidFill>
                <a:latin typeface="Andalus" pitchFamily="18" charset="-78"/>
                <a:cs typeface="Andalus" pitchFamily="18" charset="-78"/>
              </a:rPr>
              <a:t> </a:t>
            </a:r>
            <a:r>
              <a:rPr sz="1800" spc="50" dirty="0">
                <a:solidFill>
                  <a:srgbClr val="124F5B"/>
                </a:solidFill>
                <a:latin typeface="Andalus" pitchFamily="18" charset="-78"/>
                <a:cs typeface="Andalus" pitchFamily="18" charset="-78"/>
              </a:rPr>
              <a:t>and</a:t>
            </a:r>
            <a:r>
              <a:rPr sz="1800" spc="-165" dirty="0">
                <a:solidFill>
                  <a:srgbClr val="124F5B"/>
                </a:solidFill>
                <a:latin typeface="Andalus" pitchFamily="18" charset="-78"/>
                <a:cs typeface="Andalus" pitchFamily="18" charset="-78"/>
              </a:rPr>
              <a:t> </a:t>
            </a:r>
            <a:r>
              <a:rPr sz="1800" spc="-15" dirty="0">
                <a:solidFill>
                  <a:srgbClr val="124F5B"/>
                </a:solidFill>
                <a:latin typeface="Andalus" pitchFamily="18" charset="-78"/>
                <a:cs typeface="Andalus" pitchFamily="18" charset="-78"/>
              </a:rPr>
              <a:t>so</a:t>
            </a:r>
            <a:r>
              <a:rPr sz="1800" spc="-165" dirty="0">
                <a:solidFill>
                  <a:srgbClr val="124F5B"/>
                </a:solidFill>
                <a:latin typeface="Andalus" pitchFamily="18" charset="-78"/>
                <a:cs typeface="Andalus" pitchFamily="18" charset="-78"/>
              </a:rPr>
              <a:t> </a:t>
            </a:r>
            <a:r>
              <a:rPr sz="1800" spc="-55" dirty="0">
                <a:solidFill>
                  <a:srgbClr val="124F5B"/>
                </a:solidFill>
                <a:latin typeface="Andalus" pitchFamily="18" charset="-78"/>
                <a:cs typeface="Andalus" pitchFamily="18" charset="-78"/>
              </a:rPr>
              <a:t>on.</a:t>
            </a:r>
            <a:endParaRPr sz="1800" dirty="0">
              <a:latin typeface="Andalus" pitchFamily="18" charset="-78"/>
              <a:cs typeface="Andalus" pitchFamily="18" charset="-78"/>
            </a:endParaRPr>
          </a:p>
        </p:txBody>
      </p:sp>
      <p:sp>
        <p:nvSpPr>
          <p:cNvPr id="6" name="object 2">
            <a:extLst>
              <a:ext uri="{FF2B5EF4-FFF2-40B4-BE49-F238E27FC236}">
                <a16:creationId xmlns:a16="http://schemas.microsoft.com/office/drawing/2014/main" xmlns="" id="{D964377A-E818-0B59-384D-846A1D96BD14}"/>
              </a:ext>
            </a:extLst>
          </p:cNvPr>
          <p:cNvSpPr txBox="1">
            <a:spLocks/>
          </p:cNvSpPr>
          <p:nvPr/>
        </p:nvSpPr>
        <p:spPr>
          <a:xfrm>
            <a:off x="971059" y="294648"/>
            <a:ext cx="3689986" cy="456535"/>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latin typeface="Agency FB" pitchFamily="34" charset="0"/>
              </a:rPr>
              <a:t>Problem</a:t>
            </a:r>
            <a:r>
              <a:rPr lang="en-IN" sz="2800" b="1" spc="-225" dirty="0">
                <a:solidFill>
                  <a:schemeClr val="tx1"/>
                </a:solidFill>
                <a:latin typeface="Agency FB" pitchFamily="34" charset="0"/>
              </a:rPr>
              <a:t> </a:t>
            </a:r>
            <a:r>
              <a:rPr lang="en-IN" sz="2800" b="1" spc="-95" dirty="0">
                <a:solidFill>
                  <a:schemeClr val="tx1"/>
                </a:solidFill>
                <a:latin typeface="Agency FB" pitchFamily="34" charset="0"/>
              </a:rPr>
              <a:t>Statement</a:t>
            </a:r>
            <a:endParaRPr lang="en-IN" sz="2800" b="1" dirty="0">
              <a:solidFill>
                <a:schemeClr val="tx1"/>
              </a:solidFill>
              <a:latin typeface="Agency FB" pitchFamily="34" charset="0"/>
            </a:endParaRPr>
          </a:p>
        </p:txBody>
      </p:sp>
      <p:sp>
        <p:nvSpPr>
          <p:cNvPr id="7" name="object 7">
            <a:extLst>
              <a:ext uri="{FF2B5EF4-FFF2-40B4-BE49-F238E27FC236}">
                <a16:creationId xmlns:a16="http://schemas.microsoft.com/office/drawing/2014/main" xmlns="" id="{35E9BFFF-2AD2-42A2-07E4-484BD9EBEA83}"/>
              </a:ext>
            </a:extLst>
          </p:cNvPr>
          <p:cNvSpPr/>
          <p:nvPr/>
        </p:nvSpPr>
        <p:spPr>
          <a:xfrm>
            <a:off x="5777974" y="3273790"/>
            <a:ext cx="1450548"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xmlns="" id="{67B40D85-508D-4FD3-E896-824FFCA8B5A5}"/>
              </a:ext>
            </a:extLst>
          </p:cNvPr>
          <p:cNvSpPr/>
          <p:nvPr/>
        </p:nvSpPr>
        <p:spPr>
          <a:xfrm>
            <a:off x="7650105"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xmlns="" id="{E0342FAC-C208-72B7-F6A7-CDBF60DE8F66}"/>
              </a:ext>
            </a:extLst>
          </p:cNvPr>
          <p:cNvGrpSpPr/>
          <p:nvPr/>
        </p:nvGrpSpPr>
        <p:grpSpPr>
          <a:xfrm>
            <a:off x="314960" y="231372"/>
            <a:ext cx="599442" cy="578672"/>
            <a:chOff x="478536" y="263652"/>
            <a:chExt cx="809625" cy="809625"/>
          </a:xfrm>
        </p:grpSpPr>
        <p:sp>
          <p:nvSpPr>
            <p:cNvPr id="1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813190" y="150144"/>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gency FB" pitchFamily="34" charset="0"/>
                <a:sym typeface="Arial"/>
              </a:rPr>
              <a:t>Agenda</a:t>
            </a:r>
            <a:endParaRPr sz="2800" b="1" dirty="0">
              <a:latin typeface="Agency FB" pitchFamily="34" charset="0"/>
            </a:endParaRPr>
          </a:p>
        </p:txBody>
      </p:sp>
      <p:sp>
        <p:nvSpPr>
          <p:cNvPr id="5" name="object 4">
            <a:extLst>
              <a:ext uri="{FF2B5EF4-FFF2-40B4-BE49-F238E27FC236}">
                <a16:creationId xmlns:a16="http://schemas.microsoft.com/office/drawing/2014/main" xmlns="" id="{4F5AC880-ADC3-9C4D-739F-393B79BF1DED}"/>
              </a:ext>
            </a:extLst>
          </p:cNvPr>
          <p:cNvSpPr/>
          <p:nvPr/>
        </p:nvSpPr>
        <p:spPr>
          <a:xfrm>
            <a:off x="6208395" y="1093648"/>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xmlns="" id="{107FC90A-B401-AC0B-4102-2C5041E447B6}"/>
              </a:ext>
            </a:extLst>
          </p:cNvPr>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
        <p:nvSpPr>
          <p:cNvPr id="2" name="TextBox 1"/>
          <p:cNvSpPr txBox="1"/>
          <p:nvPr/>
        </p:nvSpPr>
        <p:spPr>
          <a:xfrm>
            <a:off x="358759" y="668217"/>
            <a:ext cx="5750169" cy="5078313"/>
          </a:xfrm>
          <a:prstGeom prst="rect">
            <a:avLst/>
          </a:prstGeom>
          <a:noFill/>
        </p:spPr>
        <p:txBody>
          <a:bodyPr wrap="square" numCol="1" rtlCol="0">
            <a:spAutoFit/>
          </a:bodyPr>
          <a:lstStyle/>
          <a:p>
            <a:pPr marL="342900" lvl="2" indent="-342900">
              <a:lnSpc>
                <a:spcPct val="150000"/>
              </a:lnSpc>
              <a:buFont typeface="Wingdings" pitchFamily="2" charset="2"/>
              <a:buChar char="q"/>
            </a:pPr>
            <a:r>
              <a:rPr lang="en-US" sz="1200" dirty="0"/>
              <a:t>NUMBER OF APPS IN EACH </a:t>
            </a:r>
            <a:r>
              <a:rPr lang="en-US" sz="1200" dirty="0" smtClean="0"/>
              <a:t>CATEGORY</a:t>
            </a:r>
          </a:p>
          <a:p>
            <a:pPr marL="342900" lvl="2" indent="-342900">
              <a:lnSpc>
                <a:spcPct val="150000"/>
              </a:lnSpc>
              <a:buFont typeface="Wingdings" pitchFamily="2" charset="2"/>
              <a:buChar char="q"/>
            </a:pPr>
            <a:r>
              <a:rPr lang="en-US" sz="1200" dirty="0"/>
              <a:t>MOST OF THE FALLS UNDER WHICH GENRE</a:t>
            </a:r>
          </a:p>
          <a:p>
            <a:pPr marL="342900" lvl="2" indent="-342900">
              <a:lnSpc>
                <a:spcPct val="150000"/>
              </a:lnSpc>
              <a:buFont typeface="Wingdings" pitchFamily="2" charset="2"/>
              <a:buChar char="q"/>
            </a:pPr>
            <a:r>
              <a:rPr lang="en-US" sz="1200" dirty="0"/>
              <a:t>NUMBER OF FREE AND PAID APPS IN EACH </a:t>
            </a:r>
            <a:r>
              <a:rPr lang="en-US" sz="1200" dirty="0" smtClean="0"/>
              <a:t>CATEGORY</a:t>
            </a:r>
          </a:p>
          <a:p>
            <a:pPr marL="342900" lvl="2" indent="-342900">
              <a:lnSpc>
                <a:spcPct val="150000"/>
              </a:lnSpc>
              <a:buFont typeface="Wingdings" pitchFamily="2" charset="2"/>
              <a:buChar char="q"/>
            </a:pPr>
            <a:r>
              <a:rPr lang="en-US" sz="1200" dirty="0" smtClean="0"/>
              <a:t>PERCENTAGE </a:t>
            </a:r>
            <a:r>
              <a:rPr lang="en-US" sz="1200" dirty="0"/>
              <a:t>OF FREE AND PAID APPS</a:t>
            </a:r>
          </a:p>
          <a:p>
            <a:pPr marL="342900" lvl="2" indent="-342900">
              <a:lnSpc>
                <a:spcPct val="150000"/>
              </a:lnSpc>
              <a:buFont typeface="Wingdings" pitchFamily="2" charset="2"/>
              <a:buChar char="q"/>
            </a:pPr>
            <a:r>
              <a:rPr lang="en-US" sz="1200" dirty="0"/>
              <a:t>NUMBER OF APPS INSTALLS IN EACH CATEGORY</a:t>
            </a:r>
          </a:p>
          <a:p>
            <a:pPr marL="342900" lvl="2" indent="-342900">
              <a:lnSpc>
                <a:spcPct val="150000"/>
              </a:lnSpc>
              <a:buFont typeface="Wingdings" pitchFamily="2" charset="2"/>
              <a:buChar char="q"/>
            </a:pPr>
            <a:r>
              <a:rPr lang="en-US" sz="1200" dirty="0"/>
              <a:t>DISTRIBUTION OF PAID APPS</a:t>
            </a:r>
          </a:p>
          <a:p>
            <a:pPr marL="342900" lvl="2" indent="-342900">
              <a:lnSpc>
                <a:spcPct val="150000"/>
              </a:lnSpc>
              <a:buFont typeface="Wingdings" pitchFamily="2" charset="2"/>
              <a:buChar char="q"/>
            </a:pPr>
            <a:r>
              <a:rPr lang="en-US" sz="1200" dirty="0"/>
              <a:t>Distribution of FREE APP</a:t>
            </a:r>
          </a:p>
          <a:p>
            <a:pPr marL="342900" lvl="2" indent="-342900">
              <a:lnSpc>
                <a:spcPct val="150000"/>
              </a:lnSpc>
              <a:buFont typeface="Wingdings" pitchFamily="2" charset="2"/>
              <a:buChar char="q"/>
            </a:pPr>
            <a:r>
              <a:rPr lang="en-US" sz="1200" dirty="0"/>
              <a:t>TOP 10 INSTALLED APP IN SPORTS CATEGORY</a:t>
            </a:r>
          </a:p>
          <a:p>
            <a:pPr marL="342900" lvl="2" indent="-342900">
              <a:lnSpc>
                <a:spcPct val="150000"/>
              </a:lnSpc>
              <a:buFont typeface="Wingdings" pitchFamily="2" charset="2"/>
              <a:buChar char="q"/>
            </a:pPr>
            <a:r>
              <a:rPr lang="en-US" sz="1200" dirty="0"/>
              <a:t>TOP 10 PAID APPS</a:t>
            </a:r>
          </a:p>
          <a:p>
            <a:pPr marL="342900" lvl="2" indent="-342900">
              <a:lnSpc>
                <a:spcPct val="150000"/>
              </a:lnSpc>
              <a:buFont typeface="Wingdings" pitchFamily="2" charset="2"/>
              <a:buChar char="q"/>
            </a:pPr>
            <a:r>
              <a:rPr lang="en-US" sz="1200" dirty="0" smtClean="0"/>
              <a:t>AVERAGE </a:t>
            </a:r>
            <a:r>
              <a:rPr lang="en-US" sz="1200" dirty="0"/>
              <a:t>PRICE OF PAID APPS IN EACH </a:t>
            </a:r>
            <a:r>
              <a:rPr lang="en-US" sz="1200" dirty="0" smtClean="0"/>
              <a:t>CATEGORY</a:t>
            </a:r>
          </a:p>
          <a:p>
            <a:pPr marL="342900" lvl="2" indent="-342900">
              <a:lnSpc>
                <a:spcPct val="150000"/>
              </a:lnSpc>
              <a:buFont typeface="Wingdings" pitchFamily="2" charset="2"/>
              <a:buChar char="q"/>
            </a:pPr>
            <a:r>
              <a:rPr lang="en-US" sz="1200" dirty="0"/>
              <a:t>TOTAL PRICE IN EACH CATEGORY(SUM)</a:t>
            </a:r>
          </a:p>
          <a:p>
            <a:pPr marL="342900" lvl="2" indent="-342900">
              <a:lnSpc>
                <a:spcPct val="150000"/>
              </a:lnSpc>
              <a:buFont typeface="Wingdings" pitchFamily="2" charset="2"/>
              <a:buChar char="q"/>
            </a:pPr>
            <a:r>
              <a:rPr lang="en-US" sz="1200" dirty="0"/>
              <a:t>WHAT IS THE FREE AND PAID APPS SIZE (IN MB)</a:t>
            </a:r>
          </a:p>
          <a:p>
            <a:pPr marL="342900" lvl="2" indent="-342900">
              <a:lnSpc>
                <a:spcPct val="150000"/>
              </a:lnSpc>
              <a:buFont typeface="Wingdings" pitchFamily="2" charset="2"/>
              <a:buChar char="q"/>
            </a:pPr>
            <a:r>
              <a:rPr lang="en-US" sz="1200" dirty="0" smtClean="0"/>
              <a:t>DATA </a:t>
            </a:r>
            <a:r>
              <a:rPr lang="en-US" sz="1200" dirty="0"/>
              <a:t>SHAPE</a:t>
            </a:r>
          </a:p>
          <a:p>
            <a:pPr marL="342900" lvl="2" indent="-342900">
              <a:lnSpc>
                <a:spcPct val="150000"/>
              </a:lnSpc>
              <a:buFont typeface="Wingdings" pitchFamily="2" charset="2"/>
              <a:buChar char="q"/>
            </a:pPr>
            <a:r>
              <a:rPr lang="en-US" sz="1200" dirty="0"/>
              <a:t>DISTRIBUTION OF RATING</a:t>
            </a:r>
          </a:p>
          <a:p>
            <a:pPr marL="342900" lvl="2" indent="-342900">
              <a:lnSpc>
                <a:spcPct val="150000"/>
              </a:lnSpc>
              <a:buFont typeface="Wingdings" pitchFamily="2" charset="2"/>
              <a:buChar char="q"/>
            </a:pPr>
            <a:endParaRPr lang="en-US" sz="1200" dirty="0" smtClean="0"/>
          </a:p>
          <a:p>
            <a:pPr marL="342900" lvl="2" indent="-342900">
              <a:lnSpc>
                <a:spcPct val="150000"/>
              </a:lnSpc>
              <a:buFont typeface="Wingdings" pitchFamily="2" charset="2"/>
              <a:buChar char="q"/>
            </a:pPr>
            <a:endParaRPr lang="en-US" sz="1200" dirty="0"/>
          </a:p>
          <a:p>
            <a:pPr marL="342900" indent="-342900">
              <a:buFont typeface="Wingdings" pitchFamily="2" charset="2"/>
              <a:buChar char="q"/>
            </a:pPr>
            <a:endParaRPr lang="en-US" sz="1200" dirty="0"/>
          </a:p>
          <a:p>
            <a:pPr marL="342900" indent="-342900">
              <a:buFont typeface="Wingdings" pitchFamily="2" charset="2"/>
              <a:buChar char="q"/>
            </a:pPr>
            <a:endParaRPr lang="en-US" sz="1200" dirty="0"/>
          </a:p>
          <a:p>
            <a:pPr marL="342900" indent="-342900">
              <a:buFont typeface="Wingdings" pitchFamily="2" charset="2"/>
              <a:buChar char="q"/>
            </a:pP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786" y="1081455"/>
            <a:ext cx="8375015" cy="3487371"/>
          </a:xfrm>
        </p:spPr>
        <p:txBody>
          <a:bodyPr/>
          <a:lstStyle/>
          <a:p>
            <a:pPr marL="400050" indent="-171450">
              <a:lnSpc>
                <a:spcPct val="150000"/>
              </a:lnSpc>
              <a:buFont typeface="Wingdings" pitchFamily="2" charset="2"/>
              <a:buChar char="q"/>
            </a:pPr>
            <a:endParaRPr lang="en-US" sz="1200" dirty="0" smtClean="0"/>
          </a:p>
          <a:p>
            <a:pPr marL="171450" lvl="2" indent="-171450">
              <a:lnSpc>
                <a:spcPct val="150000"/>
              </a:lnSpc>
              <a:buFont typeface="Wingdings" pitchFamily="2" charset="2"/>
              <a:buChar char="q"/>
            </a:pPr>
            <a:r>
              <a:rPr lang="en-US" sz="1200" dirty="0" smtClean="0"/>
              <a:t>POINT PLOT OF AVERAGE RATING IN EACH CATEGORY</a:t>
            </a:r>
          </a:p>
          <a:p>
            <a:pPr marL="171450" lvl="2" indent="-171450">
              <a:lnSpc>
                <a:spcPct val="150000"/>
              </a:lnSpc>
              <a:buFont typeface="Wingdings" pitchFamily="2" charset="2"/>
              <a:buChar char="q"/>
            </a:pPr>
            <a:r>
              <a:rPr lang="en-US" sz="1200" dirty="0" smtClean="0"/>
              <a:t>COUNTPLOT OF RATING(TOP10)</a:t>
            </a:r>
          </a:p>
          <a:p>
            <a:pPr marL="171450" lvl="2" indent="-171450">
              <a:lnSpc>
                <a:spcPct val="150000"/>
              </a:lnSpc>
              <a:buFont typeface="Wingdings" pitchFamily="2" charset="2"/>
              <a:buChar char="q"/>
            </a:pPr>
            <a:r>
              <a:rPr lang="en-US" sz="1200" dirty="0" smtClean="0"/>
              <a:t>PLOT THE BARGRAPH FOR CONTENT RATING</a:t>
            </a:r>
          </a:p>
          <a:p>
            <a:pPr marL="171450" lvl="2" indent="-171450">
              <a:lnSpc>
                <a:spcPct val="150000"/>
              </a:lnSpc>
              <a:buFont typeface="Wingdings" pitchFamily="2" charset="2"/>
              <a:buChar char="q"/>
            </a:pPr>
            <a:r>
              <a:rPr lang="en-US" sz="1200" dirty="0" smtClean="0"/>
              <a:t>BARPLOT DISPLAYING THE RATING FOR EACH CONTENT RATING</a:t>
            </a:r>
          </a:p>
          <a:p>
            <a:pPr marL="171450" indent="-171450">
              <a:lnSpc>
                <a:spcPct val="150000"/>
              </a:lnSpc>
              <a:buFont typeface="Wingdings" pitchFamily="2" charset="2"/>
              <a:buChar char="q"/>
            </a:pPr>
            <a:r>
              <a:rPr lang="en-US" sz="1200" dirty="0" smtClean="0"/>
              <a:t>PLOTTING THE OVERALL SENTIMENT OF REVIEWS</a:t>
            </a:r>
          </a:p>
          <a:p>
            <a:pPr marL="171450" indent="-171450">
              <a:lnSpc>
                <a:spcPct val="150000"/>
              </a:lnSpc>
              <a:buFont typeface="Wingdings" pitchFamily="2" charset="2"/>
              <a:buChar char="q"/>
            </a:pPr>
            <a:r>
              <a:rPr lang="en-US" sz="1200" dirty="0" smtClean="0"/>
              <a:t>TOP APPS HAVING HIGHER NUMBER OF REVIEWS</a:t>
            </a:r>
          </a:p>
          <a:p>
            <a:pPr marL="171450" indent="-171450">
              <a:lnSpc>
                <a:spcPct val="150000"/>
              </a:lnSpc>
              <a:buFont typeface="Wingdings" pitchFamily="2" charset="2"/>
              <a:buChar char="q"/>
            </a:pPr>
            <a:r>
              <a:rPr lang="en-US" sz="1200" dirty="0" smtClean="0"/>
              <a:t>PLOTTING OF POSITIVE REVIEWS</a:t>
            </a:r>
          </a:p>
          <a:p>
            <a:pPr marL="171450" indent="-171450">
              <a:lnSpc>
                <a:spcPct val="150000"/>
              </a:lnSpc>
              <a:buFont typeface="Wingdings" pitchFamily="2" charset="2"/>
              <a:buChar char="q"/>
            </a:pPr>
            <a:r>
              <a:rPr lang="en-US" sz="1200" dirty="0" smtClean="0"/>
              <a:t>WORD CLOUD FOR POSITIVE REVIEWS</a:t>
            </a:r>
          </a:p>
          <a:p>
            <a:pPr marL="171450" indent="-171450">
              <a:lnSpc>
                <a:spcPct val="150000"/>
              </a:lnSpc>
              <a:buFont typeface="Wingdings" pitchFamily="2" charset="2"/>
              <a:buChar char="q"/>
            </a:pPr>
            <a:r>
              <a:rPr lang="en-US" sz="1200" dirty="0" smtClean="0"/>
              <a:t>PLOTTING OF NEGATIVE REVIEWS</a:t>
            </a:r>
          </a:p>
          <a:p>
            <a:pPr marL="171450" indent="-171450">
              <a:lnSpc>
                <a:spcPct val="150000"/>
              </a:lnSpc>
              <a:buFont typeface="Wingdings" pitchFamily="2" charset="2"/>
              <a:buChar char="q"/>
            </a:pPr>
            <a:r>
              <a:rPr lang="en-US" sz="1200" dirty="0" smtClean="0"/>
              <a:t>WORD CLOUD OF NEGATIVE REVIEWS</a:t>
            </a:r>
          </a:p>
          <a:p>
            <a:pPr marL="171450" indent="-171450">
              <a:lnSpc>
                <a:spcPct val="150000"/>
              </a:lnSpc>
              <a:buFont typeface="Wingdings" pitchFamily="2" charset="2"/>
              <a:buChar char="q"/>
            </a:pPr>
            <a:r>
              <a:rPr lang="en-US" sz="1200" dirty="0" smtClean="0"/>
              <a:t>CORELATION BETWEEN RATING,REVIEWS,SIZE AND INSTALLS</a:t>
            </a:r>
          </a:p>
          <a:p>
            <a:pPr marL="400050" indent="-171450">
              <a:lnSpc>
                <a:spcPct val="150000"/>
              </a:lnSpc>
              <a:buFont typeface="Wingdings" pitchFamily="2" charset="2"/>
              <a:buChar char="q"/>
            </a:pPr>
            <a:endParaRPr lang="en-US" sz="12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31" y="328430"/>
            <a:ext cx="450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62" y="219686"/>
            <a:ext cx="5876924"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240" y="1458303"/>
            <a:ext cx="2139950" cy="295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35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748"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9" y="709422"/>
            <a:ext cx="5262343" cy="4245545"/>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5" y="972769"/>
            <a:ext cx="5122366"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Andalus" pitchFamily="18" charset="-78"/>
                <a:cs typeface="Andalus" pitchFamily="18" charset="-78"/>
              </a:rPr>
              <a:t>Loading</a:t>
            </a:r>
            <a:r>
              <a:rPr sz="1500" b="1" spc="409" dirty="0">
                <a:solidFill>
                  <a:srgbClr val="124F5C"/>
                </a:solidFill>
                <a:latin typeface="Andalus" pitchFamily="18" charset="-78"/>
                <a:cs typeface="Andalus" pitchFamily="18" charset="-78"/>
              </a:rPr>
              <a:t> </a:t>
            </a:r>
            <a:r>
              <a:rPr sz="1500" b="1" dirty="0">
                <a:solidFill>
                  <a:srgbClr val="124F5C"/>
                </a:solidFill>
                <a:latin typeface="Andalus" pitchFamily="18" charset="-78"/>
                <a:cs typeface="Andalus" pitchFamily="18" charset="-78"/>
              </a:rPr>
              <a:t>the</a:t>
            </a:r>
            <a:r>
              <a:rPr sz="1500" b="1" spc="409" dirty="0">
                <a:solidFill>
                  <a:srgbClr val="124F5C"/>
                </a:solidFill>
                <a:latin typeface="Andalus" pitchFamily="18" charset="-78"/>
                <a:cs typeface="Andalus" pitchFamily="18" charset="-78"/>
              </a:rPr>
              <a:t> </a:t>
            </a:r>
            <a:r>
              <a:rPr sz="1500" b="1" spc="-5" dirty="0">
                <a:solidFill>
                  <a:srgbClr val="124F5C"/>
                </a:solidFill>
                <a:latin typeface="Andalus" pitchFamily="18" charset="-78"/>
                <a:cs typeface="Andalus" pitchFamily="18" charset="-78"/>
              </a:rPr>
              <a:t>data</a:t>
            </a:r>
            <a:r>
              <a:rPr sz="1500" b="1" spc="425" dirty="0">
                <a:solidFill>
                  <a:srgbClr val="124F5C"/>
                </a:solidFill>
                <a:latin typeface="Andalus" pitchFamily="18" charset="-78"/>
                <a:cs typeface="Andalus" pitchFamily="18" charset="-78"/>
              </a:rPr>
              <a:t> </a:t>
            </a:r>
            <a:r>
              <a:rPr sz="1500" b="1" dirty="0">
                <a:solidFill>
                  <a:srgbClr val="124F5C"/>
                </a:solidFill>
                <a:latin typeface="Andalus" pitchFamily="18" charset="-78"/>
                <a:cs typeface="Andalus" pitchFamily="18" charset="-78"/>
              </a:rPr>
              <a:t>sets</a:t>
            </a:r>
            <a:r>
              <a:rPr lang="en-US" sz="1500" b="1" dirty="0">
                <a:solidFill>
                  <a:srgbClr val="124F5C"/>
                </a:solidFill>
                <a:latin typeface="Andalus" pitchFamily="18" charset="-78"/>
                <a:cs typeface="Andalus" pitchFamily="18" charset="-78"/>
              </a:rPr>
              <a:t> :</a:t>
            </a:r>
            <a:r>
              <a:rPr sz="1500" spc="-10" dirty="0">
                <a:solidFill>
                  <a:srgbClr val="124F5C"/>
                </a:solidFill>
                <a:latin typeface="Andalus" pitchFamily="18" charset="-78"/>
                <a:cs typeface="Andalus" pitchFamily="18" charset="-78"/>
              </a:rPr>
              <a:t>Two</a:t>
            </a:r>
            <a:r>
              <a:rPr sz="1500" spc="42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datasets,</a:t>
            </a:r>
            <a:r>
              <a:rPr sz="1500" spc="42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First</a:t>
            </a:r>
            <a:r>
              <a:rPr sz="1500" spc="409"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Play</a:t>
            </a:r>
            <a:r>
              <a:rPr sz="1500" spc="41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store</a:t>
            </a:r>
            <a:r>
              <a:rPr sz="1500" spc="420"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app</a:t>
            </a:r>
            <a:endParaRPr sz="1500" dirty="0">
              <a:latin typeface="Andalus" pitchFamily="18" charset="-78"/>
              <a:cs typeface="Andalus" pitchFamily="18" charset="-78"/>
            </a:endParaRPr>
          </a:p>
          <a:p>
            <a:pPr marL="355600">
              <a:lnSpc>
                <a:spcPct val="100000"/>
              </a:lnSpc>
              <a:spcBef>
                <a:spcPts val="5"/>
              </a:spcBef>
            </a:pPr>
            <a:r>
              <a:rPr sz="1500" dirty="0">
                <a:solidFill>
                  <a:srgbClr val="124F5C"/>
                </a:solidFill>
                <a:latin typeface="Andalus" pitchFamily="18" charset="-78"/>
                <a:cs typeface="Andalus" pitchFamily="18" charset="-78"/>
              </a:rPr>
              <a:t>dataset</a:t>
            </a:r>
            <a:r>
              <a:rPr sz="1500" spc="-3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and</a:t>
            </a:r>
            <a:r>
              <a:rPr sz="1500" spc="-1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User</a:t>
            </a:r>
            <a:r>
              <a:rPr sz="1500" spc="-2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Reviews</a:t>
            </a:r>
            <a:r>
              <a:rPr sz="1500" spc="3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dataset.</a:t>
            </a:r>
            <a:endParaRPr sz="1500" dirty="0">
              <a:latin typeface="Andalus" pitchFamily="18" charset="-78"/>
              <a:cs typeface="Andalus" pitchFamily="18" charset="-78"/>
            </a:endParaRPr>
          </a:p>
          <a:p>
            <a:pPr>
              <a:lnSpc>
                <a:spcPct val="100000"/>
              </a:lnSpc>
              <a:spcBef>
                <a:spcPts val="15"/>
              </a:spcBef>
            </a:pPr>
            <a:endParaRPr sz="1550" dirty="0">
              <a:latin typeface="Andalus" pitchFamily="18" charset="-78"/>
              <a:cs typeface="Andalus" pitchFamily="18" charset="-78"/>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Andalus" pitchFamily="18" charset="-78"/>
                <a:cs typeface="Andalus" pitchFamily="18" charset="-78"/>
              </a:rPr>
              <a:t>Import</a:t>
            </a:r>
            <a:r>
              <a:rPr sz="1500" b="1" dirty="0">
                <a:solidFill>
                  <a:srgbClr val="124F5C"/>
                </a:solidFill>
                <a:latin typeface="Andalus" pitchFamily="18" charset="-78"/>
                <a:cs typeface="Andalus" pitchFamily="18" charset="-78"/>
              </a:rPr>
              <a:t> Libraries:</a:t>
            </a:r>
            <a:r>
              <a:rPr sz="1500" b="1" spc="-3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NumPy,</a:t>
            </a:r>
            <a:r>
              <a:rPr sz="1500" spc="1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Pandas,</a:t>
            </a:r>
            <a:r>
              <a:rPr sz="1500" spc="-2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Seaborn </a:t>
            </a:r>
            <a:r>
              <a:rPr sz="1500" dirty="0">
                <a:solidFill>
                  <a:srgbClr val="124F5C"/>
                </a:solidFill>
                <a:latin typeface="Andalus" pitchFamily="18" charset="-78"/>
                <a:cs typeface="Andalus" pitchFamily="18" charset="-78"/>
              </a:rPr>
              <a:t>and Matplotlib</a:t>
            </a:r>
            <a:endParaRPr sz="1500" dirty="0">
              <a:latin typeface="Andalus" pitchFamily="18" charset="-78"/>
              <a:cs typeface="Andalus" pitchFamily="18" charset="-78"/>
            </a:endParaRPr>
          </a:p>
          <a:p>
            <a:pPr>
              <a:lnSpc>
                <a:spcPct val="100000"/>
              </a:lnSpc>
              <a:spcBef>
                <a:spcPts val="20"/>
              </a:spcBef>
              <a:buFont typeface="Calibri"/>
              <a:buChar char="▪"/>
            </a:pPr>
            <a:endParaRPr sz="1550" dirty="0">
              <a:latin typeface="Andalus" pitchFamily="18" charset="-78"/>
              <a:cs typeface="Andalus" pitchFamily="18" charset="-78"/>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Andalus" pitchFamily="18" charset="-78"/>
                <a:cs typeface="Andalus" pitchFamily="18" charset="-78"/>
              </a:rPr>
              <a:t>Data</a:t>
            </a:r>
            <a:r>
              <a:rPr sz="1500" b="1" spc="5" dirty="0">
                <a:solidFill>
                  <a:srgbClr val="124F5C"/>
                </a:solidFill>
                <a:latin typeface="Andalus" pitchFamily="18" charset="-78"/>
                <a:cs typeface="Andalus" pitchFamily="18" charset="-78"/>
              </a:rPr>
              <a:t> </a:t>
            </a:r>
            <a:r>
              <a:rPr sz="1500" b="1" spc="-5" dirty="0">
                <a:solidFill>
                  <a:srgbClr val="124F5C"/>
                </a:solidFill>
                <a:latin typeface="Andalus" pitchFamily="18" charset="-78"/>
                <a:cs typeface="Andalus" pitchFamily="18" charset="-78"/>
              </a:rPr>
              <a:t>cleaning:</a:t>
            </a:r>
            <a:r>
              <a:rPr sz="1500" b="1"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Null</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values,</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Finding</a:t>
            </a:r>
            <a:r>
              <a:rPr sz="1500" dirty="0">
                <a:solidFill>
                  <a:srgbClr val="124F5C"/>
                </a:solidFill>
                <a:latin typeface="Andalus" pitchFamily="18" charset="-78"/>
                <a:cs typeface="Andalus" pitchFamily="18" charset="-78"/>
              </a:rPr>
              <a:t> and</a:t>
            </a:r>
            <a:r>
              <a:rPr sz="1500" spc="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removing</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Outliers, </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Removing</a:t>
            </a:r>
            <a:r>
              <a:rPr sz="1500" spc="2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duplicate</a:t>
            </a:r>
            <a:r>
              <a:rPr sz="1500" spc="-1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data.</a:t>
            </a:r>
            <a:endParaRPr sz="1500" dirty="0">
              <a:latin typeface="Andalus" pitchFamily="18" charset="-78"/>
              <a:cs typeface="Andalus" pitchFamily="18" charset="-78"/>
            </a:endParaRPr>
          </a:p>
          <a:p>
            <a:pPr>
              <a:lnSpc>
                <a:spcPct val="100000"/>
              </a:lnSpc>
              <a:spcBef>
                <a:spcPts val="15"/>
              </a:spcBef>
              <a:buFont typeface="Calibri"/>
              <a:buChar char="▪"/>
            </a:pPr>
            <a:endParaRPr sz="1550" dirty="0">
              <a:latin typeface="Andalus" pitchFamily="18" charset="-78"/>
              <a:cs typeface="Andalus" pitchFamily="18" charset="-78"/>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Andalus" pitchFamily="18" charset="-78"/>
                <a:cs typeface="Andalus" pitchFamily="18" charset="-78"/>
              </a:rPr>
              <a:t>Data</a:t>
            </a:r>
            <a:r>
              <a:rPr sz="1500" b="1" spc="5" dirty="0">
                <a:solidFill>
                  <a:srgbClr val="124F5C"/>
                </a:solidFill>
                <a:latin typeface="Andalus" pitchFamily="18" charset="-78"/>
                <a:cs typeface="Andalus" pitchFamily="18" charset="-78"/>
              </a:rPr>
              <a:t> </a:t>
            </a:r>
            <a:r>
              <a:rPr sz="1500" b="1" spc="-5" dirty="0">
                <a:solidFill>
                  <a:srgbClr val="124F5C"/>
                </a:solidFill>
                <a:latin typeface="Andalus" pitchFamily="18" charset="-78"/>
                <a:cs typeface="Andalus" pitchFamily="18" charset="-78"/>
              </a:rPr>
              <a:t>Imputation:</a:t>
            </a:r>
            <a:r>
              <a:rPr sz="1500" b="1"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Filling</a:t>
            </a:r>
            <a:r>
              <a:rPr sz="1500" dirty="0">
                <a:solidFill>
                  <a:srgbClr val="124F5C"/>
                </a:solidFill>
                <a:latin typeface="Andalus" pitchFamily="18" charset="-78"/>
                <a:cs typeface="Andalus" pitchFamily="18" charset="-78"/>
              </a:rPr>
              <a:t> the</a:t>
            </a:r>
            <a:r>
              <a:rPr sz="1500" spc="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missing</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categorical</a:t>
            </a:r>
            <a:r>
              <a:rPr sz="1500" dirty="0">
                <a:solidFill>
                  <a:srgbClr val="124F5C"/>
                </a:solidFill>
                <a:latin typeface="Andalus" pitchFamily="18" charset="-78"/>
                <a:cs typeface="Andalus" pitchFamily="18" charset="-78"/>
              </a:rPr>
              <a:t> values</a:t>
            </a:r>
            <a:r>
              <a:rPr sz="1500" spc="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with </a:t>
            </a:r>
            <a:r>
              <a:rPr sz="1500" spc="-40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mode and </a:t>
            </a:r>
            <a:r>
              <a:rPr sz="1500" spc="-5" dirty="0">
                <a:solidFill>
                  <a:srgbClr val="124F5C"/>
                </a:solidFill>
                <a:latin typeface="Andalus" pitchFamily="18" charset="-78"/>
                <a:cs typeface="Andalus" pitchFamily="18" charset="-78"/>
              </a:rPr>
              <a:t>numerical values with </a:t>
            </a:r>
            <a:r>
              <a:rPr sz="1500" dirty="0">
                <a:solidFill>
                  <a:srgbClr val="124F5C"/>
                </a:solidFill>
                <a:latin typeface="Andalus" pitchFamily="18" charset="-78"/>
                <a:cs typeface="Andalus" pitchFamily="18" charset="-78"/>
              </a:rPr>
              <a:t>median. </a:t>
            </a:r>
            <a:r>
              <a:rPr sz="1500" spc="-5" dirty="0">
                <a:solidFill>
                  <a:srgbClr val="124F5C"/>
                </a:solidFill>
                <a:latin typeface="Andalus" pitchFamily="18" charset="-78"/>
                <a:cs typeface="Andalus" pitchFamily="18" charset="-78"/>
              </a:rPr>
              <a:t>Conversion of price, </a:t>
            </a:r>
            <a:r>
              <a:rPr sz="1500" dirty="0">
                <a:solidFill>
                  <a:srgbClr val="124F5C"/>
                </a:solidFill>
                <a:latin typeface="Andalus" pitchFamily="18" charset="-78"/>
                <a:cs typeface="Andalus" pitchFamily="18" charset="-78"/>
              </a:rPr>
              <a:t> installs,</a:t>
            </a:r>
            <a:r>
              <a:rPr sz="1500" spc="-2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reviews</a:t>
            </a:r>
            <a:r>
              <a:rPr sz="1500" spc="20"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into numerical</a:t>
            </a:r>
            <a:r>
              <a:rPr sz="1500" spc="-1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values.</a:t>
            </a:r>
            <a:endParaRPr sz="1500" dirty="0">
              <a:latin typeface="Andalus" pitchFamily="18" charset="-78"/>
              <a:cs typeface="Andalus" pitchFamily="18" charset="-78"/>
            </a:endParaRPr>
          </a:p>
          <a:p>
            <a:pPr>
              <a:lnSpc>
                <a:spcPct val="100000"/>
              </a:lnSpc>
              <a:spcBef>
                <a:spcPts val="15"/>
              </a:spcBef>
              <a:buFont typeface="Calibri"/>
              <a:buChar char="▪"/>
            </a:pPr>
            <a:endParaRPr sz="1550" dirty="0">
              <a:latin typeface="Andalus" pitchFamily="18" charset="-78"/>
              <a:cs typeface="Andalus" pitchFamily="18" charset="-78"/>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Andalus" pitchFamily="18" charset="-78"/>
                <a:cs typeface="Andalus" pitchFamily="18" charset="-78"/>
              </a:rPr>
              <a:t>Exploratory</a:t>
            </a:r>
            <a:r>
              <a:rPr sz="1500" b="1" spc="5" dirty="0">
                <a:solidFill>
                  <a:srgbClr val="124F5C"/>
                </a:solidFill>
                <a:latin typeface="Andalus" pitchFamily="18" charset="-78"/>
                <a:cs typeface="Andalus" pitchFamily="18" charset="-78"/>
              </a:rPr>
              <a:t> </a:t>
            </a:r>
            <a:r>
              <a:rPr sz="1500" b="1" dirty="0">
                <a:solidFill>
                  <a:srgbClr val="124F5C"/>
                </a:solidFill>
                <a:latin typeface="Andalus" pitchFamily="18" charset="-78"/>
                <a:cs typeface="Andalus" pitchFamily="18" charset="-78"/>
              </a:rPr>
              <a:t>Data</a:t>
            </a:r>
            <a:r>
              <a:rPr sz="1500" b="1" spc="5" dirty="0">
                <a:solidFill>
                  <a:srgbClr val="124F5C"/>
                </a:solidFill>
                <a:latin typeface="Andalus" pitchFamily="18" charset="-78"/>
                <a:cs typeface="Andalus" pitchFamily="18" charset="-78"/>
              </a:rPr>
              <a:t> </a:t>
            </a:r>
            <a:r>
              <a:rPr sz="1500" b="1" spc="-10" dirty="0">
                <a:solidFill>
                  <a:srgbClr val="124F5C"/>
                </a:solidFill>
                <a:latin typeface="Andalus" pitchFamily="18" charset="-78"/>
                <a:cs typeface="Andalus" pitchFamily="18" charset="-78"/>
              </a:rPr>
              <a:t>Analysis:</a:t>
            </a:r>
            <a:r>
              <a:rPr sz="1500" b="1" spc="-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Analyzing</a:t>
            </a:r>
            <a:r>
              <a:rPr sz="1500" dirty="0">
                <a:solidFill>
                  <a:srgbClr val="124F5C"/>
                </a:solidFill>
                <a:latin typeface="Andalus" pitchFamily="18" charset="-78"/>
                <a:cs typeface="Andalus" pitchFamily="18" charset="-78"/>
              </a:rPr>
              <a:t> the</a:t>
            </a:r>
            <a:r>
              <a:rPr sz="1500" spc="5"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data</a:t>
            </a:r>
            <a:r>
              <a:rPr sz="150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sets</a:t>
            </a:r>
            <a:r>
              <a:rPr sz="1500" dirty="0">
                <a:solidFill>
                  <a:srgbClr val="124F5C"/>
                </a:solidFill>
                <a:latin typeface="Andalus" pitchFamily="18" charset="-78"/>
                <a:cs typeface="Andalus" pitchFamily="18" charset="-78"/>
              </a:rPr>
              <a:t> to </a:t>
            </a:r>
            <a:r>
              <a:rPr sz="1500" spc="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summarize their </a:t>
            </a:r>
            <a:r>
              <a:rPr sz="1500" spc="-5" dirty="0">
                <a:solidFill>
                  <a:srgbClr val="124F5C"/>
                </a:solidFill>
                <a:latin typeface="Andalus" pitchFamily="18" charset="-78"/>
                <a:cs typeface="Andalus" pitchFamily="18" charset="-78"/>
              </a:rPr>
              <a:t>main characteristics using statistical graphics </a:t>
            </a:r>
            <a:r>
              <a:rPr sz="1500" dirty="0">
                <a:solidFill>
                  <a:srgbClr val="124F5C"/>
                </a:solidFill>
                <a:latin typeface="Andalus" pitchFamily="18" charset="-78"/>
                <a:cs typeface="Andalus" pitchFamily="18" charset="-78"/>
              </a:rPr>
              <a:t> and</a:t>
            </a:r>
            <a:r>
              <a:rPr sz="1500" spc="-5" dirty="0">
                <a:solidFill>
                  <a:srgbClr val="124F5C"/>
                </a:solidFill>
                <a:latin typeface="Andalus" pitchFamily="18" charset="-78"/>
                <a:cs typeface="Andalus" pitchFamily="18" charset="-78"/>
              </a:rPr>
              <a:t> </a:t>
            </a:r>
            <a:r>
              <a:rPr sz="1500" dirty="0">
                <a:solidFill>
                  <a:srgbClr val="124F5C"/>
                </a:solidFill>
                <a:latin typeface="Andalus" pitchFamily="18" charset="-78"/>
                <a:cs typeface="Andalus" pitchFamily="18" charset="-78"/>
              </a:rPr>
              <a:t>data</a:t>
            </a:r>
            <a:r>
              <a:rPr sz="1500" spc="-20" dirty="0">
                <a:solidFill>
                  <a:srgbClr val="124F5C"/>
                </a:solidFill>
                <a:latin typeface="Andalus" pitchFamily="18" charset="-78"/>
                <a:cs typeface="Andalus" pitchFamily="18" charset="-78"/>
              </a:rPr>
              <a:t> </a:t>
            </a:r>
            <a:r>
              <a:rPr sz="1500" spc="-5" dirty="0">
                <a:solidFill>
                  <a:srgbClr val="124F5C"/>
                </a:solidFill>
                <a:latin typeface="Andalus" pitchFamily="18" charset="-78"/>
                <a:cs typeface="Andalus" pitchFamily="18" charset="-78"/>
              </a:rPr>
              <a:t>visualizations </a:t>
            </a:r>
            <a:r>
              <a:rPr sz="1500" dirty="0">
                <a:solidFill>
                  <a:srgbClr val="124F5C"/>
                </a:solidFill>
                <a:latin typeface="Andalus" pitchFamily="18" charset="-78"/>
                <a:cs typeface="Andalus" pitchFamily="18" charset="-78"/>
              </a:rPr>
              <a:t>method.</a:t>
            </a:r>
            <a:endParaRPr sz="1500" dirty="0">
              <a:latin typeface="Andalus" pitchFamily="18" charset="-78"/>
              <a:cs typeface="Andalus" pitchFamily="18" charset="-78"/>
            </a:endParaRPr>
          </a:p>
        </p:txBody>
      </p:sp>
      <p:sp>
        <p:nvSpPr>
          <p:cNvPr id="6" name="object 6"/>
          <p:cNvSpPr txBox="1">
            <a:spLocks noGrp="1"/>
          </p:cNvSpPr>
          <p:nvPr>
            <p:ph type="title"/>
          </p:nvPr>
        </p:nvSpPr>
        <p:spPr>
          <a:xfrm>
            <a:off x="941926" y="188533"/>
            <a:ext cx="3256279"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gency FB" pitchFamily="34" charset="0"/>
              </a:rPr>
              <a:t>Dataset Preparation</a:t>
            </a:r>
            <a:endParaRPr sz="2400" b="1" dirty="0">
              <a:latin typeface="Agency FB" pitchFamily="34" charset="0"/>
            </a:endParaRPr>
          </a:p>
        </p:txBody>
      </p:sp>
      <p:sp>
        <p:nvSpPr>
          <p:cNvPr id="9" name="object 13">
            <a:extLst>
              <a:ext uri="{FF2B5EF4-FFF2-40B4-BE49-F238E27FC236}">
                <a16:creationId xmlns:a16="http://schemas.microsoft.com/office/drawing/2014/main" xmlns="" id="{D8E70337-72E4-0C50-EDE6-D976AFE7CFC6}"/>
              </a:ext>
            </a:extLst>
          </p:cNvPr>
          <p:cNvSpPr/>
          <p:nvPr/>
        </p:nvSpPr>
        <p:spPr>
          <a:xfrm>
            <a:off x="315747" y="131294"/>
            <a:ext cx="513259" cy="506273"/>
          </a:xfrm>
          <a:prstGeom prst="rect">
            <a:avLst/>
          </a:prstGeom>
          <a:blipFill>
            <a:blip r:embed="rId2" cstate="print"/>
            <a:stretch>
              <a:fillRect/>
            </a:stretch>
          </a:blipFill>
        </p:spPr>
        <p:txBody>
          <a:bodyPr wrap="square" lIns="0" tIns="0" rIns="0" bIns="0" rtlCol="0"/>
          <a:lstStyle/>
          <a:p>
            <a:endParaRPr/>
          </a:p>
        </p:txBody>
      </p:sp>
      <p:pic>
        <p:nvPicPr>
          <p:cNvPr id="8" name="Picture 7">
            <a:extLst>
              <a:ext uri="{FF2B5EF4-FFF2-40B4-BE49-F238E27FC236}">
                <a16:creationId xmlns:a16="http://schemas.microsoft.com/office/drawing/2014/main" xmlns="" id="{66A51C42-3DBE-E0DC-0DC0-EDF0F6C8C605}"/>
              </a:ext>
            </a:extLst>
          </p:cNvPr>
          <p:cNvPicPr>
            <a:picLocks noChangeAspect="1"/>
          </p:cNvPicPr>
          <p:nvPr/>
        </p:nvPicPr>
        <p:blipFill>
          <a:blip r:embed="rId3"/>
          <a:stretch>
            <a:fillRect/>
          </a:stretch>
        </p:blipFill>
        <p:spPr>
          <a:xfrm>
            <a:off x="5711952" y="902208"/>
            <a:ext cx="3266745" cy="33660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5" y="656197"/>
            <a:ext cx="8829893" cy="4307910"/>
          </a:xfrm>
          <a:prstGeom prst="rect">
            <a:avLst/>
          </a:prstGeom>
        </p:spPr>
        <p:txBody>
          <a:bodyPr vert="horz" wrap="square" lIns="0" tIns="12700" rIns="0" bIns="0" rtlCol="0">
            <a:spAutoFit/>
          </a:bodyPr>
          <a:lstStyle/>
          <a:p>
            <a:pPr marL="12700" marR="20955">
              <a:lnSpc>
                <a:spcPct val="100000"/>
              </a:lnSpc>
              <a:spcBef>
                <a:spcPts val="100"/>
              </a:spcBef>
            </a:pPr>
            <a:r>
              <a:rPr lang="en-IN" sz="1600" b="1" spc="-105" dirty="0">
                <a:solidFill>
                  <a:schemeClr val="tx1"/>
                </a:solidFill>
                <a:latin typeface="Andalus" pitchFamily="18" charset="-78"/>
                <a:cs typeface="Andalus" pitchFamily="18" charset="-78"/>
              </a:rPr>
              <a:t>1.</a:t>
            </a:r>
            <a:r>
              <a:rPr sz="1600" b="1" spc="-105" dirty="0">
                <a:solidFill>
                  <a:schemeClr val="tx1"/>
                </a:solidFill>
                <a:latin typeface="Andalus" pitchFamily="18" charset="-78"/>
                <a:cs typeface="Andalus" pitchFamily="18" charset="-78"/>
              </a:rPr>
              <a:t>App</a:t>
            </a:r>
            <a:r>
              <a:rPr sz="1600" b="1" spc="-165" dirty="0">
                <a:solidFill>
                  <a:schemeClr val="tx1"/>
                </a:solidFill>
                <a:latin typeface="Andalus" pitchFamily="18" charset="-78"/>
                <a:cs typeface="Andalus" pitchFamily="18" charset="-78"/>
              </a:rPr>
              <a:t> </a:t>
            </a:r>
            <a:r>
              <a:rPr sz="1600" b="1" spc="-390" dirty="0">
                <a:solidFill>
                  <a:schemeClr val="tx1"/>
                </a:solidFill>
                <a:latin typeface="Andalus" pitchFamily="18" charset="-78"/>
                <a:cs typeface="Andalus" pitchFamily="18" charset="-78"/>
              </a:rPr>
              <a:t>:</a:t>
            </a:r>
            <a:r>
              <a:rPr sz="1600" b="1" spc="-310" dirty="0">
                <a:solidFill>
                  <a:schemeClr val="tx1"/>
                </a:solidFill>
                <a:latin typeface="Andalus" pitchFamily="18" charset="-78"/>
                <a:cs typeface="Andalus" pitchFamily="18" charset="-78"/>
              </a:rPr>
              <a:t> </a:t>
            </a:r>
            <a:r>
              <a:rPr lang="en-IN" sz="1600" b="1" spc="-310" dirty="0">
                <a:solidFill>
                  <a:schemeClr val="tx1"/>
                </a:solidFill>
                <a:latin typeface="Andalus" pitchFamily="18" charset="-78"/>
                <a:cs typeface="Andalus" pitchFamily="18" charset="-78"/>
              </a:rPr>
              <a:t>  </a:t>
            </a:r>
            <a:r>
              <a:rPr sz="1600" b="0" spc="-20" dirty="0">
                <a:solidFill>
                  <a:srgbClr val="124F5C"/>
                </a:solidFill>
                <a:latin typeface="Andalus" pitchFamily="18" charset="-78"/>
                <a:cs typeface="Andalus" pitchFamily="18" charset="-78"/>
              </a:rPr>
              <a:t>This</a:t>
            </a:r>
            <a:r>
              <a:rPr sz="1600" b="0" spc="-130" dirty="0">
                <a:solidFill>
                  <a:srgbClr val="124F5C"/>
                </a:solidFill>
                <a:latin typeface="Andalus" pitchFamily="18" charset="-78"/>
                <a:cs typeface="Andalus" pitchFamily="18" charset="-78"/>
              </a:rPr>
              <a:t> </a:t>
            </a:r>
            <a:r>
              <a:rPr sz="1600" b="0" spc="55" dirty="0">
                <a:solidFill>
                  <a:schemeClr val="bg1"/>
                </a:solidFill>
                <a:latin typeface="Andalus" pitchFamily="18" charset="-78"/>
                <a:cs typeface="Andalus" pitchFamily="18" charset="-78"/>
              </a:rPr>
              <a:t>colu</a:t>
            </a:r>
            <a:r>
              <a:rPr sz="1600" b="0" spc="55" dirty="0">
                <a:solidFill>
                  <a:schemeClr val="tx2">
                    <a:lumMod val="25000"/>
                  </a:schemeClr>
                </a:solidFill>
                <a:latin typeface="Andalus" pitchFamily="18" charset="-78"/>
                <a:cs typeface="Andalus" pitchFamily="18" charset="-78"/>
              </a:rPr>
              <a:t>mn</a:t>
            </a:r>
            <a:r>
              <a:rPr sz="1600" b="0" spc="-140" dirty="0">
                <a:solidFill>
                  <a:srgbClr val="124F5C"/>
                </a:solidFill>
                <a:latin typeface="Andalus" pitchFamily="18" charset="-78"/>
                <a:cs typeface="Andalus" pitchFamily="18" charset="-78"/>
              </a:rPr>
              <a:t> </a:t>
            </a:r>
            <a:r>
              <a:rPr sz="1600" b="0" spc="15" dirty="0">
                <a:solidFill>
                  <a:srgbClr val="124F5C"/>
                </a:solidFill>
                <a:latin typeface="Andalus" pitchFamily="18" charset="-78"/>
                <a:cs typeface="Andalus" pitchFamily="18" charset="-78"/>
              </a:rPr>
              <a:t>Contains</a:t>
            </a:r>
            <a:r>
              <a:rPr sz="1600" b="0" spc="-110" dirty="0">
                <a:solidFill>
                  <a:srgbClr val="124F5C"/>
                </a:solidFill>
                <a:latin typeface="Andalus" pitchFamily="18" charset="-78"/>
                <a:cs typeface="Andalus" pitchFamily="18" charset="-78"/>
              </a:rPr>
              <a:t> </a:t>
            </a:r>
            <a:r>
              <a:rPr sz="1600" b="0" spc="30" dirty="0">
                <a:solidFill>
                  <a:srgbClr val="124F5C"/>
                </a:solidFill>
                <a:latin typeface="Andalus" pitchFamily="18" charset="-78"/>
                <a:cs typeface="Andalus" pitchFamily="18" charset="-78"/>
              </a:rPr>
              <a:t>the</a:t>
            </a:r>
            <a:r>
              <a:rPr sz="1600" b="0" spc="-130" dirty="0">
                <a:solidFill>
                  <a:srgbClr val="124F5C"/>
                </a:solidFill>
                <a:latin typeface="Andalus" pitchFamily="18" charset="-78"/>
                <a:cs typeface="Andalus" pitchFamily="18" charset="-78"/>
              </a:rPr>
              <a:t> </a:t>
            </a:r>
            <a:r>
              <a:rPr sz="1600" b="0" spc="45" dirty="0">
                <a:solidFill>
                  <a:srgbClr val="124F5C"/>
                </a:solidFill>
                <a:latin typeface="Andalus" pitchFamily="18" charset="-78"/>
                <a:cs typeface="Andalus" pitchFamily="18" charset="-78"/>
              </a:rPr>
              <a:t>name</a:t>
            </a:r>
            <a:r>
              <a:rPr sz="1600" b="0" spc="-114" dirty="0">
                <a:solidFill>
                  <a:srgbClr val="124F5C"/>
                </a:solidFill>
                <a:latin typeface="Andalus" pitchFamily="18" charset="-78"/>
                <a:cs typeface="Andalus" pitchFamily="18" charset="-78"/>
              </a:rPr>
              <a:t> </a:t>
            </a:r>
            <a:r>
              <a:rPr sz="1600" b="0" dirty="0">
                <a:solidFill>
                  <a:srgbClr val="124F5C"/>
                </a:solidFill>
                <a:latin typeface="Andalus" pitchFamily="18" charset="-78"/>
                <a:cs typeface="Andalus" pitchFamily="18" charset="-78"/>
              </a:rPr>
              <a:t>of</a:t>
            </a:r>
            <a:r>
              <a:rPr sz="1600" b="0" spc="-145" dirty="0">
                <a:solidFill>
                  <a:srgbClr val="124F5C"/>
                </a:solidFill>
                <a:latin typeface="Andalus" pitchFamily="18" charset="-78"/>
                <a:cs typeface="Andalus" pitchFamily="18" charset="-78"/>
              </a:rPr>
              <a:t> </a:t>
            </a:r>
            <a:r>
              <a:rPr sz="1600" b="0" spc="30" dirty="0">
                <a:solidFill>
                  <a:srgbClr val="124F5C"/>
                </a:solidFill>
                <a:latin typeface="Andalus" pitchFamily="18" charset="-78"/>
                <a:cs typeface="Andalus" pitchFamily="18" charset="-78"/>
              </a:rPr>
              <a:t>the</a:t>
            </a:r>
            <a:r>
              <a:rPr sz="1600" b="0" spc="-125" dirty="0">
                <a:solidFill>
                  <a:srgbClr val="124F5C"/>
                </a:solidFill>
                <a:latin typeface="Andalus" pitchFamily="18" charset="-78"/>
                <a:cs typeface="Andalus" pitchFamily="18" charset="-78"/>
              </a:rPr>
              <a:t> </a:t>
            </a:r>
            <a:r>
              <a:rPr sz="1600" b="0" spc="45" dirty="0">
                <a:solidFill>
                  <a:srgbClr val="124F5C"/>
                </a:solidFill>
                <a:latin typeface="Andalus" pitchFamily="18" charset="-78"/>
                <a:cs typeface="Andalus" pitchFamily="18" charset="-78"/>
              </a:rPr>
              <a:t>app</a:t>
            </a:r>
            <a:r>
              <a:rPr sz="1600" b="0" spc="-120" dirty="0">
                <a:solidFill>
                  <a:srgbClr val="124F5C"/>
                </a:solidFill>
                <a:latin typeface="Andalus" pitchFamily="18" charset="-78"/>
                <a:cs typeface="Andalus" pitchFamily="18" charset="-78"/>
              </a:rPr>
              <a:t> </a:t>
            </a:r>
            <a:r>
              <a:rPr sz="1600" b="0" spc="-15" dirty="0">
                <a:solidFill>
                  <a:srgbClr val="124F5C"/>
                </a:solidFill>
                <a:latin typeface="Andalus" pitchFamily="18" charset="-78"/>
                <a:cs typeface="Andalus" pitchFamily="18" charset="-78"/>
              </a:rPr>
              <a:t>for</a:t>
            </a:r>
            <a:r>
              <a:rPr sz="1600" b="0" spc="-145" dirty="0">
                <a:solidFill>
                  <a:srgbClr val="124F5C"/>
                </a:solidFill>
                <a:latin typeface="Andalus" pitchFamily="18" charset="-78"/>
                <a:cs typeface="Andalus" pitchFamily="18" charset="-78"/>
              </a:rPr>
              <a:t> </a:t>
            </a:r>
            <a:r>
              <a:rPr sz="1600" b="0" spc="25" dirty="0">
                <a:solidFill>
                  <a:srgbClr val="124F5C"/>
                </a:solidFill>
                <a:latin typeface="Andalus" pitchFamily="18" charset="-78"/>
                <a:cs typeface="Andalus" pitchFamily="18" charset="-78"/>
              </a:rPr>
              <a:t>each</a:t>
            </a:r>
            <a:r>
              <a:rPr sz="1600" b="0" spc="-114" dirty="0">
                <a:solidFill>
                  <a:srgbClr val="124F5C"/>
                </a:solidFill>
                <a:latin typeface="Andalus" pitchFamily="18" charset="-78"/>
                <a:cs typeface="Andalus" pitchFamily="18" charset="-78"/>
              </a:rPr>
              <a:t> </a:t>
            </a:r>
            <a:r>
              <a:rPr sz="1600" b="0" spc="-20" dirty="0">
                <a:solidFill>
                  <a:srgbClr val="124F5C"/>
                </a:solidFill>
                <a:latin typeface="Andalus" pitchFamily="18" charset="-78"/>
                <a:cs typeface="Andalus" pitchFamily="18" charset="-78"/>
              </a:rPr>
              <a:t>observation.</a:t>
            </a:r>
            <a:r>
              <a:rPr lang="en-IN" sz="1600" spc="-20" dirty="0">
                <a:solidFill>
                  <a:srgbClr val="124F5C"/>
                </a:solidFill>
                <a:latin typeface="Andalus" pitchFamily="18" charset="-78"/>
                <a:cs typeface="Andalus" pitchFamily="18" charset="-78"/>
              </a:rPr>
              <a:t/>
            </a:r>
            <a:br>
              <a:rPr lang="en-IN" sz="1600" spc="-20" dirty="0">
                <a:solidFill>
                  <a:srgbClr val="124F5C"/>
                </a:solidFill>
                <a:latin typeface="Andalus" pitchFamily="18" charset="-78"/>
                <a:cs typeface="Andalus" pitchFamily="18" charset="-78"/>
              </a:rPr>
            </a:br>
            <a:r>
              <a:rPr lang="en-IN" sz="1600" b="1" spc="-20" dirty="0">
                <a:solidFill>
                  <a:schemeClr val="tx1"/>
                </a:solidFill>
                <a:latin typeface="Andalus" pitchFamily="18" charset="-78"/>
                <a:cs typeface="Andalus" pitchFamily="18" charset="-78"/>
              </a:rPr>
              <a:t>2.</a:t>
            </a:r>
            <a:r>
              <a:rPr lang="en-US" sz="1600" b="1" spc="5" dirty="0">
                <a:solidFill>
                  <a:schemeClr val="tx1"/>
                </a:solidFill>
                <a:latin typeface="Andalus" pitchFamily="18" charset="-78"/>
                <a:ea typeface="Verdana" panose="020B0604030504040204" pitchFamily="34" charset="0"/>
                <a:cs typeface="Andalus" pitchFamily="18" charset="-78"/>
              </a:rPr>
              <a:t>Category</a:t>
            </a:r>
            <a:r>
              <a:rPr lang="en-US" sz="1600" b="1" spc="-155" dirty="0">
                <a:solidFill>
                  <a:schemeClr val="tx1"/>
                </a:solidFill>
                <a:latin typeface="Andalus" pitchFamily="18" charset="-78"/>
                <a:ea typeface="Verdana" panose="020B0604030504040204" pitchFamily="34" charset="0"/>
                <a:cs typeface="Andalus" pitchFamily="18" charset="-78"/>
              </a:rPr>
              <a:t> </a:t>
            </a:r>
            <a:r>
              <a:rPr lang="en-US" sz="1600" b="1" spc="-390" dirty="0">
                <a:solidFill>
                  <a:schemeClr val="tx1"/>
                </a:solidFill>
                <a:latin typeface="Andalus" pitchFamily="18" charset="-78"/>
                <a:ea typeface="Verdana" panose="020B0604030504040204" pitchFamily="34" charset="0"/>
                <a:cs typeface="Andalus" pitchFamily="18" charset="-78"/>
              </a:rPr>
              <a:t>:       </a:t>
            </a:r>
            <a:r>
              <a:rPr lang="en-US" sz="1600" spc="-315"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95"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Category</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to</a:t>
            </a:r>
            <a:r>
              <a:rPr lang="en-US" sz="1600" spc="-140"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which</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belongs.</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ea typeface="Verdana" panose="020B0604030504040204" pitchFamily="34" charset="0"/>
                <a:cs typeface="Andalus" pitchFamily="18" charset="-78"/>
              </a:rPr>
              <a:t>3.</a:t>
            </a:r>
            <a:r>
              <a:rPr lang="en-US" sz="1600" b="1" spc="35" dirty="0">
                <a:solidFill>
                  <a:schemeClr val="tx1"/>
                </a:solidFill>
                <a:latin typeface="Andalus" pitchFamily="18" charset="-78"/>
                <a:ea typeface="Verdana" panose="020B0604030504040204" pitchFamily="34" charset="0"/>
                <a:cs typeface="Andalus" pitchFamily="18" charset="-78"/>
              </a:rPr>
              <a:t>Rating </a:t>
            </a:r>
            <a:r>
              <a:rPr lang="en-US" sz="1600" b="1" spc="-390"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  This </a:t>
            </a:r>
            <a:r>
              <a:rPr lang="en-US" sz="1600" spc="55" dirty="0">
                <a:solidFill>
                  <a:schemeClr val="bg1"/>
                </a:solidFill>
                <a:latin typeface="Andalus" pitchFamily="18" charset="-78"/>
                <a:ea typeface="Verdana" panose="020B0604030504040204" pitchFamily="34" charset="0"/>
                <a:cs typeface="Andalus" pitchFamily="18" charset="-78"/>
              </a:rPr>
              <a:t>column </a:t>
            </a:r>
            <a:r>
              <a:rPr lang="en-US" sz="1600" spc="15" dirty="0">
                <a:solidFill>
                  <a:schemeClr val="bg1"/>
                </a:solidFill>
                <a:latin typeface="Andalus" pitchFamily="18" charset="-78"/>
                <a:ea typeface="Verdana" panose="020B0604030504040204" pitchFamily="34" charset="0"/>
                <a:cs typeface="Andalus" pitchFamily="18" charset="-78"/>
              </a:rPr>
              <a:t>contains </a:t>
            </a:r>
            <a:r>
              <a:rPr lang="en-US" sz="1600" spc="30" dirty="0">
                <a:solidFill>
                  <a:schemeClr val="bg1"/>
                </a:solidFill>
                <a:latin typeface="Andalus" pitchFamily="18" charset="-78"/>
                <a:ea typeface="Verdana" panose="020B0604030504040204" pitchFamily="34" charset="0"/>
                <a:cs typeface="Andalus" pitchFamily="18" charset="-78"/>
              </a:rPr>
              <a:t>the </a:t>
            </a:r>
            <a:r>
              <a:rPr lang="en-US" sz="1600" spc="-10" dirty="0">
                <a:solidFill>
                  <a:schemeClr val="bg1"/>
                </a:solidFill>
                <a:latin typeface="Andalus" pitchFamily="18" charset="-78"/>
                <a:ea typeface="Verdana" panose="020B0604030504040204" pitchFamily="34" charset="0"/>
                <a:cs typeface="Andalus" pitchFamily="18" charset="-78"/>
              </a:rPr>
              <a:t>average </a:t>
            </a:r>
            <a:r>
              <a:rPr lang="en-US" sz="1600" spc="15" dirty="0">
                <a:solidFill>
                  <a:schemeClr val="bg1"/>
                </a:solidFill>
                <a:latin typeface="Andalus" pitchFamily="18" charset="-78"/>
                <a:ea typeface="Verdana" panose="020B0604030504040204" pitchFamily="34" charset="0"/>
                <a:cs typeface="Andalus" pitchFamily="18" charset="-78"/>
              </a:rPr>
              <a:t>rating </a:t>
            </a:r>
            <a:r>
              <a:rPr lang="en-US" sz="1600" spc="-15" dirty="0">
                <a:solidFill>
                  <a:schemeClr val="bg1"/>
                </a:solidFill>
                <a:latin typeface="Andalus" pitchFamily="18" charset="-78"/>
                <a:ea typeface="Verdana" panose="020B0604030504040204" pitchFamily="34" charset="0"/>
                <a:cs typeface="Andalus" pitchFamily="18" charset="-78"/>
              </a:rPr>
              <a:t>for </a:t>
            </a:r>
            <a:r>
              <a:rPr lang="en-US" sz="1600" spc="30" dirty="0">
                <a:solidFill>
                  <a:schemeClr val="bg1"/>
                </a:solidFill>
                <a:latin typeface="Andalus" pitchFamily="18" charset="-78"/>
                <a:ea typeface="Verdana" panose="020B0604030504040204" pitchFamily="34" charset="0"/>
                <a:cs typeface="Andalus" pitchFamily="18" charset="-78"/>
              </a:rPr>
              <a:t>the </a:t>
            </a:r>
            <a:r>
              <a:rPr lang="en-US" sz="1600" spc="-30" dirty="0">
                <a:solidFill>
                  <a:schemeClr val="bg1"/>
                </a:solidFill>
                <a:latin typeface="Andalus" pitchFamily="18" charset="-78"/>
                <a:ea typeface="Verdana" panose="020B0604030504040204" pitchFamily="34" charset="0"/>
                <a:cs typeface="Andalus" pitchFamily="18" charset="-78"/>
              </a:rPr>
              <a:t>app. </a:t>
            </a:r>
            <a:br>
              <a:rPr lang="en-US" sz="1600" spc="-30" dirty="0">
                <a:solidFill>
                  <a:schemeClr val="bg1"/>
                </a:solidFill>
                <a:latin typeface="Andalus" pitchFamily="18" charset="-78"/>
                <a:ea typeface="Verdana" panose="020B0604030504040204" pitchFamily="34" charset="0"/>
                <a:cs typeface="Andalus" pitchFamily="18" charset="-78"/>
              </a:rPr>
            </a:br>
            <a:r>
              <a:rPr lang="en-US" sz="1600" b="1" spc="-30" dirty="0">
                <a:solidFill>
                  <a:schemeClr val="tx1"/>
                </a:solidFill>
                <a:latin typeface="Andalus" pitchFamily="18" charset="-78"/>
                <a:ea typeface="Verdana" panose="020B0604030504040204" pitchFamily="34" charset="0"/>
                <a:cs typeface="Andalus" pitchFamily="18" charset="-78"/>
              </a:rPr>
              <a:t>4.</a:t>
            </a:r>
            <a:r>
              <a:rPr lang="en-US" sz="1600" b="1" spc="-25" dirty="0">
                <a:solidFill>
                  <a:schemeClr val="tx1"/>
                </a:solidFill>
                <a:latin typeface="Andalus" pitchFamily="18" charset="-78"/>
                <a:ea typeface="Verdana" panose="020B0604030504040204" pitchFamily="34" charset="0"/>
                <a:cs typeface="Andalus" pitchFamily="18" charset="-78"/>
              </a:rPr>
              <a:t>Reviews</a:t>
            </a:r>
            <a:r>
              <a:rPr lang="en-US" sz="1600" b="1" spc="-150" dirty="0">
                <a:solidFill>
                  <a:schemeClr val="tx1"/>
                </a:solidFill>
                <a:latin typeface="Andalus" pitchFamily="18" charset="-78"/>
                <a:ea typeface="Verdana" panose="020B0604030504040204" pitchFamily="34" charset="0"/>
                <a:cs typeface="Andalus" pitchFamily="18" charset="-78"/>
              </a:rPr>
              <a:t> </a:t>
            </a:r>
            <a:r>
              <a:rPr lang="en-US" sz="1600" b="1" spc="-390" dirty="0">
                <a:solidFill>
                  <a:schemeClr val="tx1"/>
                </a:solidFill>
                <a:latin typeface="Andalus" pitchFamily="18" charset="-78"/>
                <a:ea typeface="Verdana" panose="020B0604030504040204" pitchFamily="34" charset="0"/>
                <a:cs typeface="Andalus" pitchFamily="18" charset="-78"/>
              </a:rPr>
              <a:t>:</a:t>
            </a:r>
            <a:r>
              <a:rPr lang="en-US" sz="1600" b="1" spc="-305"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9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0" dirty="0">
                <a:solidFill>
                  <a:schemeClr val="bg1"/>
                </a:solidFill>
                <a:latin typeface="Andalus" pitchFamily="18" charset="-78"/>
                <a:ea typeface="Verdana" panose="020B0604030504040204" pitchFamily="34" charset="0"/>
                <a:cs typeface="Andalus" pitchFamily="18" charset="-78"/>
              </a:rPr>
              <a:t>number</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of</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reviews</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that</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10"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has  </a:t>
            </a:r>
            <a:r>
              <a:rPr lang="en-US" sz="1600" dirty="0">
                <a:solidFill>
                  <a:schemeClr val="bg1"/>
                </a:solidFill>
                <a:latin typeface="Andalus" pitchFamily="18" charset="-78"/>
                <a:ea typeface="Verdana" panose="020B0604030504040204" pitchFamily="34" charset="0"/>
                <a:cs typeface="Andalus" pitchFamily="18" charset="-78"/>
              </a:rPr>
              <a:t>received</a:t>
            </a:r>
            <a:r>
              <a:rPr lang="en-US" sz="1600" spc="-145"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on</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0" dirty="0">
                <a:solidFill>
                  <a:schemeClr val="bg1"/>
                </a:solidFill>
                <a:latin typeface="Andalus" pitchFamily="18" charset="-78"/>
                <a:ea typeface="Verdana" panose="020B0604030504040204" pitchFamily="34" charset="0"/>
                <a:cs typeface="Andalus" pitchFamily="18" charset="-78"/>
              </a:rPr>
              <a:t>play</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0" dirty="0">
                <a:solidFill>
                  <a:schemeClr val="bg1"/>
                </a:solidFill>
                <a:latin typeface="Andalus" pitchFamily="18" charset="-78"/>
                <a:ea typeface="Verdana" panose="020B0604030504040204" pitchFamily="34" charset="0"/>
                <a:cs typeface="Andalus" pitchFamily="18" charset="-78"/>
              </a:rPr>
              <a:t>store.</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ea typeface="Verdana" panose="020B0604030504040204" pitchFamily="34" charset="0"/>
                <a:cs typeface="Andalus" pitchFamily="18" charset="-78"/>
              </a:rPr>
              <a:t>5.</a:t>
            </a:r>
            <a:r>
              <a:rPr lang="en-US" sz="1600" b="1" spc="-40" dirty="0">
                <a:solidFill>
                  <a:schemeClr val="tx1"/>
                </a:solidFill>
                <a:latin typeface="Andalus" pitchFamily="18" charset="-78"/>
                <a:ea typeface="Verdana" panose="020B0604030504040204" pitchFamily="34" charset="0"/>
                <a:cs typeface="Andalus" pitchFamily="18" charset="-78"/>
              </a:rPr>
              <a:t>Size</a:t>
            </a:r>
            <a:r>
              <a:rPr lang="en-US" sz="1600" b="1" spc="-135" dirty="0">
                <a:solidFill>
                  <a:schemeClr val="tx1"/>
                </a:solidFill>
                <a:latin typeface="Andalus" pitchFamily="18" charset="-78"/>
                <a:ea typeface="Verdana" panose="020B0604030504040204" pitchFamily="34" charset="0"/>
                <a:cs typeface="Andalus" pitchFamily="18" charset="-78"/>
              </a:rPr>
              <a:t> </a:t>
            </a:r>
            <a:r>
              <a:rPr lang="en-US" sz="1600" b="1" spc="-390" dirty="0">
                <a:solidFill>
                  <a:schemeClr val="tx1"/>
                </a:solidFill>
                <a:latin typeface="Andalus" pitchFamily="18" charset="-78"/>
                <a:ea typeface="Verdana" panose="020B0604030504040204" pitchFamily="34" charset="0"/>
                <a:cs typeface="Andalus" pitchFamily="18" charset="-78"/>
              </a:rPr>
              <a:t>:</a:t>
            </a:r>
            <a:r>
              <a:rPr lang="en-US" sz="1600" b="1" spc="-305"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amount</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of</a:t>
            </a:r>
            <a:r>
              <a:rPr lang="en-US" sz="1600" spc="-15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memory</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occupies</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on</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 </a:t>
            </a:r>
            <a:r>
              <a:rPr lang="en-US" sz="1600" spc="10" dirty="0">
                <a:solidFill>
                  <a:schemeClr val="bg1"/>
                </a:solidFill>
                <a:latin typeface="Andalus" pitchFamily="18" charset="-78"/>
                <a:ea typeface="Verdana" panose="020B0604030504040204" pitchFamily="34" charset="0"/>
                <a:cs typeface="Andalus" pitchFamily="18" charset="-78"/>
              </a:rPr>
              <a:t>device.</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ea typeface="Verdana" panose="020B0604030504040204" pitchFamily="34" charset="0"/>
                <a:cs typeface="Andalus" pitchFamily="18" charset="-78"/>
              </a:rPr>
              <a:t>6.</a:t>
            </a:r>
            <a:r>
              <a:rPr lang="en-US" sz="1600" b="1" spc="-35" dirty="0">
                <a:solidFill>
                  <a:schemeClr val="tx1"/>
                </a:solidFill>
                <a:latin typeface="Andalus" pitchFamily="18" charset="-78"/>
                <a:ea typeface="Verdana" panose="020B0604030504040204" pitchFamily="34" charset="0"/>
                <a:cs typeface="Andalus" pitchFamily="18" charset="-78"/>
              </a:rPr>
              <a:t>Installs</a:t>
            </a:r>
            <a:r>
              <a:rPr lang="en-US" sz="1600" b="1" spc="-175" dirty="0">
                <a:solidFill>
                  <a:schemeClr val="tx1"/>
                </a:solidFill>
                <a:latin typeface="Andalus" pitchFamily="18" charset="-78"/>
                <a:ea typeface="Verdana" panose="020B0604030504040204" pitchFamily="34" charset="0"/>
                <a:cs typeface="Andalus" pitchFamily="18" charset="-78"/>
              </a:rPr>
              <a:t> </a:t>
            </a:r>
            <a:r>
              <a:rPr lang="en-US" sz="1600" b="1" spc="-390" dirty="0">
                <a:solidFill>
                  <a:schemeClr val="tx1"/>
                </a:solidFill>
                <a:latin typeface="Andalus" pitchFamily="18" charset="-78"/>
                <a:ea typeface="Verdana" panose="020B0604030504040204" pitchFamily="34" charset="0"/>
                <a:cs typeface="Andalus" pitchFamily="18" charset="-78"/>
              </a:rPr>
              <a:t>:</a:t>
            </a:r>
            <a:r>
              <a:rPr lang="en-US" sz="1600" b="1" spc="-305"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9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0" dirty="0">
                <a:solidFill>
                  <a:schemeClr val="bg1"/>
                </a:solidFill>
                <a:latin typeface="Andalus" pitchFamily="18" charset="-78"/>
                <a:ea typeface="Verdana" panose="020B0604030504040204" pitchFamily="34" charset="0"/>
                <a:cs typeface="Andalus" pitchFamily="18" charset="-78"/>
              </a:rPr>
              <a:t>number</a:t>
            </a:r>
            <a:r>
              <a:rPr lang="en-US" sz="1600" spc="-110"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of</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times</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that</a:t>
            </a:r>
            <a:r>
              <a:rPr lang="en-US" sz="1600" spc="-11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14"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has</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40" dirty="0">
                <a:solidFill>
                  <a:schemeClr val="bg1"/>
                </a:solidFill>
                <a:latin typeface="Andalus" pitchFamily="18" charset="-78"/>
                <a:ea typeface="Verdana" panose="020B0604030504040204" pitchFamily="34" charset="0"/>
                <a:cs typeface="Andalus" pitchFamily="18" charset="-78"/>
              </a:rPr>
              <a:t>been</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spc="40" dirty="0">
                <a:solidFill>
                  <a:schemeClr val="bg1"/>
                </a:solidFill>
                <a:latin typeface="Andalus" pitchFamily="18" charset="-78"/>
                <a:ea typeface="Verdana" panose="020B0604030504040204" pitchFamily="34" charset="0"/>
                <a:cs typeface="Andalus" pitchFamily="18" charset="-78"/>
              </a:rPr>
              <a:t>downloaded</a:t>
            </a:r>
            <a:r>
              <a:rPr lang="en-US" sz="1600" spc="-90" dirty="0">
                <a:solidFill>
                  <a:schemeClr val="bg1"/>
                </a:solidFill>
                <a:latin typeface="Andalus" pitchFamily="18" charset="-78"/>
                <a:ea typeface="Verdana" panose="020B0604030504040204" pitchFamily="34" charset="0"/>
                <a:cs typeface="Andalus" pitchFamily="18" charset="-78"/>
              </a:rPr>
              <a:t> </a:t>
            </a:r>
            <a:r>
              <a:rPr lang="en-US" sz="1600" spc="40" dirty="0">
                <a:solidFill>
                  <a:schemeClr val="bg1"/>
                </a:solidFill>
                <a:latin typeface="Andalus" pitchFamily="18" charset="-78"/>
                <a:ea typeface="Verdana" panose="020B0604030504040204" pitchFamily="34" charset="0"/>
                <a:cs typeface="Andalus" pitchFamily="18" charset="-78"/>
              </a:rPr>
              <a:t>and</a:t>
            </a:r>
            <a:r>
              <a:rPr lang="en-US" sz="1600" spc="-114"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installed</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from</a:t>
            </a:r>
            <a:r>
              <a:rPr lang="en-US" sz="1600" spc="-14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0" dirty="0">
                <a:solidFill>
                  <a:schemeClr val="bg1"/>
                </a:solidFill>
                <a:latin typeface="Andalus" pitchFamily="18" charset="-78"/>
                <a:ea typeface="Verdana" panose="020B0604030504040204" pitchFamily="34" charset="0"/>
                <a:cs typeface="Andalus" pitchFamily="18" charset="-78"/>
              </a:rPr>
              <a:t>play</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0" dirty="0">
                <a:solidFill>
                  <a:schemeClr val="bg1"/>
                </a:solidFill>
                <a:latin typeface="Andalus" pitchFamily="18" charset="-78"/>
                <a:ea typeface="Verdana" panose="020B0604030504040204" pitchFamily="34" charset="0"/>
                <a:cs typeface="Andalus" pitchFamily="18" charset="-78"/>
              </a:rPr>
              <a:t>store.</a:t>
            </a:r>
            <a:br>
              <a:rPr lang="en-US" sz="1600" spc="-50" dirty="0">
                <a:solidFill>
                  <a:schemeClr val="bg1"/>
                </a:solidFill>
                <a:latin typeface="Andalus" pitchFamily="18" charset="-78"/>
                <a:ea typeface="Verdana" panose="020B0604030504040204" pitchFamily="34" charset="0"/>
                <a:cs typeface="Andalus" pitchFamily="18" charset="-78"/>
              </a:rPr>
            </a:br>
            <a:r>
              <a:rPr lang="en-US" sz="1600" b="1" spc="-50" dirty="0">
                <a:solidFill>
                  <a:schemeClr val="tx1"/>
                </a:solidFill>
                <a:latin typeface="Andalus" pitchFamily="18" charset="-78"/>
                <a:ea typeface="Verdana" panose="020B0604030504040204" pitchFamily="34" charset="0"/>
                <a:cs typeface="Andalus" pitchFamily="18" charset="-78"/>
              </a:rPr>
              <a:t>7.</a:t>
            </a:r>
            <a:r>
              <a:rPr lang="en-US" sz="1600" b="1" spc="-20" dirty="0">
                <a:solidFill>
                  <a:schemeClr val="tx1"/>
                </a:solidFill>
                <a:latin typeface="Andalus" pitchFamily="18" charset="-78"/>
                <a:ea typeface="Verdana" panose="020B0604030504040204" pitchFamily="34" charset="0"/>
                <a:cs typeface="Andalus" pitchFamily="18" charset="-78"/>
              </a:rPr>
              <a:t>Type</a:t>
            </a:r>
            <a:r>
              <a:rPr lang="en-US" sz="1600" b="1" spc="-135" dirty="0">
                <a:solidFill>
                  <a:schemeClr val="tx1"/>
                </a:solidFill>
                <a:latin typeface="Andalus" pitchFamily="18" charset="-78"/>
                <a:ea typeface="Verdana" panose="020B0604030504040204" pitchFamily="34" charset="0"/>
                <a:cs typeface="Andalus" pitchFamily="18" charset="-78"/>
              </a:rPr>
              <a:t> </a:t>
            </a:r>
            <a:r>
              <a:rPr lang="en-US" sz="1600" b="1" spc="-390" dirty="0">
                <a:solidFill>
                  <a:schemeClr val="tx1"/>
                </a:solidFill>
                <a:latin typeface="Andalus" pitchFamily="18" charset="-78"/>
                <a:ea typeface="Verdana" panose="020B0604030504040204" pitchFamily="34" charset="0"/>
                <a:cs typeface="Andalus" pitchFamily="18" charset="-78"/>
              </a:rPr>
              <a:t>:</a:t>
            </a:r>
            <a:r>
              <a:rPr lang="en-US" sz="1600" b="1" spc="-310"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14"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information</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whether</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1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is</a:t>
            </a:r>
            <a:r>
              <a:rPr lang="en-US" sz="1600" spc="-14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free</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10" dirty="0">
                <a:solidFill>
                  <a:schemeClr val="bg1"/>
                </a:solidFill>
                <a:latin typeface="Andalus" pitchFamily="18" charset="-78"/>
                <a:ea typeface="Verdana" panose="020B0604030504040204" pitchFamily="34" charset="0"/>
                <a:cs typeface="Andalus" pitchFamily="18" charset="-78"/>
              </a:rPr>
              <a:t>or</a:t>
            </a:r>
            <a:r>
              <a:rPr lang="en-US" sz="1600" spc="-140" dirty="0">
                <a:solidFill>
                  <a:schemeClr val="bg1"/>
                </a:solidFill>
                <a:latin typeface="Andalus" pitchFamily="18" charset="-78"/>
                <a:ea typeface="Verdana" panose="020B0604030504040204" pitchFamily="34" charset="0"/>
                <a:cs typeface="Andalus" pitchFamily="18" charset="-78"/>
              </a:rPr>
              <a:t> </a:t>
            </a:r>
            <a:r>
              <a:rPr lang="en-US" sz="1600" spc="-25" dirty="0">
                <a:solidFill>
                  <a:schemeClr val="bg1"/>
                </a:solidFill>
                <a:latin typeface="Andalus" pitchFamily="18" charset="-78"/>
                <a:ea typeface="Verdana" panose="020B0604030504040204" pitchFamily="34" charset="0"/>
                <a:cs typeface="Andalus" pitchFamily="18" charset="-78"/>
              </a:rPr>
              <a:t>paid.</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ea typeface="Verdana" panose="020B0604030504040204" pitchFamily="34" charset="0"/>
                <a:cs typeface="Andalus" pitchFamily="18" charset="-78"/>
              </a:rPr>
              <a:t>8.</a:t>
            </a:r>
            <a:r>
              <a:rPr lang="en-US" sz="1600" b="1" spc="-30" dirty="0">
                <a:solidFill>
                  <a:schemeClr val="tx1"/>
                </a:solidFill>
                <a:latin typeface="Andalus" pitchFamily="18" charset="-78"/>
                <a:ea typeface="Verdana" panose="020B0604030504040204" pitchFamily="34" charset="0"/>
                <a:cs typeface="Andalus" pitchFamily="18" charset="-78"/>
              </a:rPr>
              <a:t>Price:</a:t>
            </a:r>
            <a:r>
              <a:rPr lang="en-US" sz="1600" b="1" spc="-130" dirty="0">
                <a:solidFill>
                  <a:schemeClr val="tx1"/>
                </a:solidFill>
                <a:latin typeface="Andalus" pitchFamily="18" charset="-78"/>
                <a:ea typeface="Verdana" panose="020B0604030504040204" pitchFamily="34" charset="0"/>
                <a:cs typeface="Andalus" pitchFamily="18" charset="-78"/>
              </a:rPr>
              <a:t> </a:t>
            </a:r>
            <a:r>
              <a:rPr lang="en-US" sz="1600" spc="-110" dirty="0">
                <a:solidFill>
                  <a:schemeClr val="bg1"/>
                </a:solidFill>
                <a:latin typeface="Andalus" pitchFamily="18" charset="-78"/>
                <a:ea typeface="Verdana" panose="020B0604030504040204" pitchFamily="34" charset="0"/>
                <a:cs typeface="Andalus" pitchFamily="18" charset="-78"/>
              </a:rPr>
              <a:t>If</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35" dirty="0">
                <a:solidFill>
                  <a:schemeClr val="bg1"/>
                </a:solidFill>
                <a:latin typeface="Andalus" pitchFamily="18" charset="-78"/>
                <a:ea typeface="Verdana" panose="020B0604030504040204" pitchFamily="34" charset="0"/>
                <a:cs typeface="Andalus" pitchFamily="18" charset="-78"/>
              </a:rPr>
              <a:t>is</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a</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paid</a:t>
            </a:r>
            <a:r>
              <a:rPr lang="en-US" sz="1600" spc="-114"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app,</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this</a:t>
            </a:r>
            <a:r>
              <a:rPr lang="en-US" sz="1600" spc="-114"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10" dirty="0">
                <a:solidFill>
                  <a:schemeClr val="bg1"/>
                </a:solidFill>
                <a:latin typeface="Andalus" pitchFamily="18" charset="-78"/>
                <a:ea typeface="Verdana" panose="020B0604030504040204" pitchFamily="34" charset="0"/>
                <a:cs typeface="Andalus" pitchFamily="18" charset="-78"/>
              </a:rPr>
              <a:t>data</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about</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its</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25" dirty="0">
                <a:solidFill>
                  <a:schemeClr val="bg1"/>
                </a:solidFill>
                <a:latin typeface="Andalus" pitchFamily="18" charset="-78"/>
                <a:ea typeface="Verdana" panose="020B0604030504040204" pitchFamily="34" charset="0"/>
                <a:cs typeface="Andalus" pitchFamily="18" charset="-78"/>
              </a:rPr>
              <a:t>price.</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ea typeface="Verdana" panose="020B0604030504040204" pitchFamily="34" charset="0"/>
                <a:cs typeface="Andalus" pitchFamily="18" charset="-78"/>
              </a:rPr>
              <a:t>9.</a:t>
            </a:r>
            <a:r>
              <a:rPr lang="en-US" sz="1600" b="1" spc="40" dirty="0">
                <a:solidFill>
                  <a:schemeClr val="tx1"/>
                </a:solidFill>
                <a:latin typeface="Andalus" pitchFamily="18" charset="-78"/>
                <a:ea typeface="Verdana" panose="020B0604030504040204" pitchFamily="34" charset="0"/>
                <a:cs typeface="Andalus" pitchFamily="18" charset="-78"/>
              </a:rPr>
              <a:t>Content</a:t>
            </a:r>
            <a:r>
              <a:rPr lang="en-US" sz="1600" b="1" spc="-170" dirty="0">
                <a:solidFill>
                  <a:schemeClr val="tx1"/>
                </a:solidFill>
                <a:latin typeface="Andalus" pitchFamily="18" charset="-78"/>
                <a:ea typeface="Verdana" panose="020B0604030504040204" pitchFamily="34" charset="0"/>
                <a:cs typeface="Andalus" pitchFamily="18" charset="-78"/>
              </a:rPr>
              <a:t> </a:t>
            </a:r>
            <a:r>
              <a:rPr lang="en-US" sz="1600" b="1" spc="-25" dirty="0">
                <a:solidFill>
                  <a:schemeClr val="tx1"/>
                </a:solidFill>
                <a:latin typeface="Andalus" pitchFamily="18" charset="-78"/>
                <a:ea typeface="Verdana" panose="020B0604030504040204" pitchFamily="34" charset="0"/>
                <a:cs typeface="Andalus" pitchFamily="18" charset="-78"/>
              </a:rPr>
              <a:t>Rating:</a:t>
            </a:r>
            <a:r>
              <a:rPr lang="en-US" sz="1600" b="1" spc="-175" dirty="0">
                <a:solidFill>
                  <a:schemeClr val="tx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This</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column</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contains</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5" dirty="0">
                <a:solidFill>
                  <a:schemeClr val="bg1"/>
                </a:solidFill>
                <a:latin typeface="Andalus" pitchFamily="18" charset="-78"/>
                <a:ea typeface="Verdana" panose="020B0604030504040204" pitchFamily="34" charset="0"/>
                <a:cs typeface="Andalus" pitchFamily="18" charset="-78"/>
              </a:rPr>
              <a:t>maturity</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rating</a:t>
            </a:r>
            <a:r>
              <a:rPr lang="en-US" sz="1600" spc="-100"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of</a:t>
            </a:r>
            <a:r>
              <a:rPr lang="en-US" sz="1600" spc="-14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5" dirty="0">
                <a:solidFill>
                  <a:schemeClr val="bg1"/>
                </a:solidFill>
                <a:latin typeface="Andalus" pitchFamily="18" charset="-78"/>
                <a:ea typeface="Verdana" panose="020B0604030504040204" pitchFamily="34" charset="0"/>
                <a:cs typeface="Andalus" pitchFamily="18" charset="-78"/>
              </a:rPr>
              <a:t>app</a:t>
            </a:r>
            <a:r>
              <a:rPr lang="en-US" sz="1600" spc="-105" dirty="0">
                <a:solidFill>
                  <a:schemeClr val="bg1"/>
                </a:solidFill>
                <a:latin typeface="Andalus" pitchFamily="18" charset="-78"/>
                <a:ea typeface="Verdana" panose="020B0604030504040204" pitchFamily="34" charset="0"/>
                <a:cs typeface="Andalus" pitchFamily="18" charset="-78"/>
              </a:rPr>
              <a:t> </a:t>
            </a:r>
            <a:r>
              <a:rPr lang="en-US" sz="1600" spc="-125" dirty="0">
                <a:solidFill>
                  <a:schemeClr val="bg1"/>
                </a:solidFill>
                <a:latin typeface="Andalus" pitchFamily="18" charset="-78"/>
                <a:ea typeface="Verdana" panose="020B0604030504040204" pitchFamily="34" charset="0"/>
                <a:cs typeface="Andalus" pitchFamily="18" charset="-78"/>
              </a:rPr>
              <a:t>i.e.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dirty="0">
                <a:solidFill>
                  <a:schemeClr val="bg1"/>
                </a:solidFill>
                <a:latin typeface="Andalus" pitchFamily="18" charset="-78"/>
                <a:ea typeface="Verdana" panose="020B0604030504040204" pitchFamily="34" charset="0"/>
                <a:cs typeface="Andalus" pitchFamily="18" charset="-78"/>
              </a:rPr>
              <a:t/>
            </a:r>
            <a:br>
              <a:rPr lang="en-US" sz="1600" dirty="0">
                <a:solidFill>
                  <a:schemeClr val="bg1"/>
                </a:solidFill>
                <a:latin typeface="Andalus" pitchFamily="18" charset="-78"/>
                <a:ea typeface="Verdana" panose="020B0604030504040204" pitchFamily="34" charset="0"/>
                <a:cs typeface="Andalus" pitchFamily="18" charset="-78"/>
              </a:rPr>
            </a:br>
            <a:r>
              <a:rPr lang="en-US" sz="1600" spc="25" dirty="0">
                <a:solidFill>
                  <a:schemeClr val="bg1"/>
                </a:solidFill>
                <a:latin typeface="Andalus" pitchFamily="18" charset="-78"/>
                <a:ea typeface="Verdana" panose="020B0604030504040204" pitchFamily="34" charset="0"/>
                <a:cs typeface="Andalus" pitchFamily="18" charset="-78"/>
              </a:rPr>
              <a:t>age</a:t>
            </a:r>
            <a:r>
              <a:rPr lang="en-US" sz="1600" spc="-130" dirty="0">
                <a:solidFill>
                  <a:schemeClr val="bg1"/>
                </a:solidFill>
                <a:latin typeface="Andalus" pitchFamily="18" charset="-78"/>
                <a:ea typeface="Verdana" panose="020B0604030504040204" pitchFamily="34" charset="0"/>
                <a:cs typeface="Andalus" pitchFamily="18" charset="-78"/>
              </a:rPr>
              <a:t> </a:t>
            </a:r>
            <a:r>
              <a:rPr lang="en-US" sz="1600" spc="40" dirty="0">
                <a:solidFill>
                  <a:schemeClr val="bg1"/>
                </a:solidFill>
                <a:latin typeface="Andalus" pitchFamily="18" charset="-78"/>
                <a:ea typeface="Verdana" panose="020B0604030504040204" pitchFamily="34" charset="0"/>
                <a:cs typeface="Andalus" pitchFamily="18" charset="-78"/>
              </a:rPr>
              <a:t>group</a:t>
            </a:r>
            <a:r>
              <a:rPr lang="en-US" sz="1600" spc="-120"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of</a:t>
            </a:r>
            <a:r>
              <a:rPr lang="en-US" sz="1600" spc="-13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the</a:t>
            </a:r>
            <a:r>
              <a:rPr lang="en-US" sz="1600" spc="-145" dirty="0">
                <a:solidFill>
                  <a:schemeClr val="bg1"/>
                </a:solidFill>
                <a:latin typeface="Andalus" pitchFamily="18" charset="-78"/>
                <a:ea typeface="Verdana" panose="020B0604030504040204" pitchFamily="34" charset="0"/>
                <a:cs typeface="Andalus" pitchFamily="18" charset="-78"/>
              </a:rPr>
              <a:t> </a:t>
            </a:r>
            <a:r>
              <a:rPr lang="en-US" sz="1600" spc="30" dirty="0">
                <a:solidFill>
                  <a:schemeClr val="bg1"/>
                </a:solidFill>
                <a:latin typeface="Andalus" pitchFamily="18" charset="-78"/>
                <a:ea typeface="Verdana" panose="020B0604030504040204" pitchFamily="34" charset="0"/>
                <a:cs typeface="Andalus" pitchFamily="18" charset="-78"/>
              </a:rPr>
              <a:t>audience</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spc="-15" dirty="0">
                <a:solidFill>
                  <a:schemeClr val="bg1"/>
                </a:solidFill>
                <a:latin typeface="Andalus" pitchFamily="18" charset="-78"/>
                <a:ea typeface="Verdana" panose="020B0604030504040204" pitchFamily="34" charset="0"/>
                <a:cs typeface="Andalus" pitchFamily="18" charset="-78"/>
              </a:rPr>
              <a:t>for</a:t>
            </a:r>
            <a:r>
              <a:rPr lang="en-US" sz="1600" spc="-140" dirty="0">
                <a:solidFill>
                  <a:schemeClr val="bg1"/>
                </a:solidFill>
                <a:latin typeface="Andalus" pitchFamily="18" charset="-78"/>
                <a:ea typeface="Verdana" panose="020B0604030504040204" pitchFamily="34" charset="0"/>
                <a:cs typeface="Andalus" pitchFamily="18" charset="-78"/>
              </a:rPr>
              <a:t> </a:t>
            </a:r>
            <a:r>
              <a:rPr lang="en-US" sz="1600" spc="55" dirty="0">
                <a:solidFill>
                  <a:schemeClr val="bg1"/>
                </a:solidFill>
                <a:latin typeface="Andalus" pitchFamily="18" charset="-78"/>
                <a:ea typeface="Verdana" panose="020B0604030504040204" pitchFamily="34" charset="0"/>
                <a:cs typeface="Andalus" pitchFamily="18" charset="-78"/>
              </a:rPr>
              <a:t>which</a:t>
            </a:r>
            <a:r>
              <a:rPr lang="en-US" sz="1600" spc="-125" dirty="0">
                <a:solidFill>
                  <a:schemeClr val="bg1"/>
                </a:solidFill>
                <a:latin typeface="Andalus" pitchFamily="18" charset="-78"/>
                <a:ea typeface="Verdana" panose="020B0604030504040204" pitchFamily="34" charset="0"/>
                <a:cs typeface="Andalus" pitchFamily="18" charset="-78"/>
              </a:rPr>
              <a:t> </a:t>
            </a:r>
            <a:r>
              <a:rPr lang="en-US" sz="1600" dirty="0">
                <a:solidFill>
                  <a:schemeClr val="bg1"/>
                </a:solidFill>
                <a:latin typeface="Andalus" pitchFamily="18" charset="-78"/>
                <a:ea typeface="Verdana" panose="020B0604030504040204" pitchFamily="34" charset="0"/>
                <a:cs typeface="Andalus" pitchFamily="18" charset="-78"/>
              </a:rPr>
              <a:t>it</a:t>
            </a:r>
            <a:r>
              <a:rPr lang="en-US" sz="1600" spc="-145" dirty="0">
                <a:solidFill>
                  <a:schemeClr val="bg1"/>
                </a:solidFill>
                <a:latin typeface="Andalus" pitchFamily="18" charset="-78"/>
                <a:ea typeface="Verdana" panose="020B0604030504040204" pitchFamily="34" charset="0"/>
                <a:cs typeface="Andalus" pitchFamily="18" charset="-78"/>
              </a:rPr>
              <a:t> </a:t>
            </a:r>
            <a:r>
              <a:rPr lang="en-US" sz="1600" spc="-35" dirty="0">
                <a:solidFill>
                  <a:schemeClr val="bg1"/>
                </a:solidFill>
                <a:latin typeface="Andalus" pitchFamily="18" charset="-78"/>
                <a:ea typeface="Verdana" panose="020B0604030504040204" pitchFamily="34" charset="0"/>
                <a:cs typeface="Andalus" pitchFamily="18" charset="-78"/>
              </a:rPr>
              <a:t>is</a:t>
            </a:r>
            <a:r>
              <a:rPr lang="en-US" sz="1600" spc="-145" dirty="0">
                <a:solidFill>
                  <a:schemeClr val="bg1"/>
                </a:solidFill>
                <a:latin typeface="Andalus" pitchFamily="18" charset="-78"/>
                <a:ea typeface="Verdana" panose="020B0604030504040204" pitchFamily="34" charset="0"/>
                <a:cs typeface="Andalus" pitchFamily="18" charset="-78"/>
              </a:rPr>
              <a:t> </a:t>
            </a:r>
            <a:r>
              <a:rPr lang="en-US" sz="1600" spc="-20" dirty="0">
                <a:solidFill>
                  <a:schemeClr val="bg1"/>
                </a:solidFill>
                <a:latin typeface="Andalus" pitchFamily="18" charset="-78"/>
                <a:ea typeface="Verdana" panose="020B0604030504040204" pitchFamily="34" charset="0"/>
                <a:cs typeface="Andalus" pitchFamily="18" charset="-78"/>
              </a:rPr>
              <a:t>suitable.</a:t>
            </a:r>
            <a:br>
              <a:rPr lang="en-US" sz="1600" spc="-20" dirty="0">
                <a:solidFill>
                  <a:schemeClr val="bg1"/>
                </a:solidFill>
                <a:latin typeface="Andalus" pitchFamily="18" charset="-78"/>
                <a:ea typeface="Verdana" panose="020B0604030504040204" pitchFamily="34" charset="0"/>
                <a:cs typeface="Andalus" pitchFamily="18" charset="-78"/>
              </a:rPr>
            </a:br>
            <a:r>
              <a:rPr lang="en-US" sz="1600" b="1" dirty="0">
                <a:solidFill>
                  <a:schemeClr val="tx1"/>
                </a:solidFill>
                <a:latin typeface="Andalus" pitchFamily="18" charset="-78"/>
                <a:cs typeface="Andalus" pitchFamily="18" charset="-78"/>
              </a:rPr>
              <a:t>10.Genres: </a:t>
            </a:r>
            <a:r>
              <a:rPr lang="en-US" sz="1600" dirty="0">
                <a:solidFill>
                  <a:srgbClr val="124F5C"/>
                </a:solidFill>
                <a:latin typeface="Andalus" pitchFamily="18" charset="-78"/>
                <a:cs typeface="Andalus" pitchFamily="18" charset="-78"/>
              </a:rPr>
              <a:t>This column contains the data about to which genre the app  belongs. Genres can </a:t>
            </a:r>
            <a:br>
              <a:rPr lang="en-US" sz="1600" dirty="0">
                <a:solidFill>
                  <a:srgbClr val="124F5C"/>
                </a:solidFill>
                <a:latin typeface="Andalus" pitchFamily="18" charset="-78"/>
                <a:cs typeface="Andalus" pitchFamily="18" charset="-78"/>
              </a:rPr>
            </a:br>
            <a:r>
              <a:rPr lang="en-US" sz="1600" dirty="0">
                <a:solidFill>
                  <a:srgbClr val="124F5C"/>
                </a:solidFill>
                <a:latin typeface="Andalus" pitchFamily="18" charset="-78"/>
                <a:cs typeface="Andalus" pitchFamily="18" charset="-78"/>
              </a:rPr>
              <a:t>be considered as a further division of the group of Category. </a:t>
            </a:r>
            <a:r>
              <a:rPr lang="en-US" sz="1600" dirty="0">
                <a:solidFill>
                  <a:srgbClr val="CC0000"/>
                </a:solidFill>
                <a:latin typeface="Andalus" pitchFamily="18" charset="-78"/>
                <a:cs typeface="Andalus" pitchFamily="18" charset="-78"/>
              </a:rPr>
              <a:t> </a:t>
            </a:r>
            <a:br>
              <a:rPr lang="en-US" sz="1600" dirty="0">
                <a:solidFill>
                  <a:srgbClr val="CC0000"/>
                </a:solidFill>
                <a:latin typeface="Andalus" pitchFamily="18" charset="-78"/>
                <a:cs typeface="Andalus" pitchFamily="18" charset="-78"/>
              </a:rPr>
            </a:br>
            <a:r>
              <a:rPr lang="en-US" sz="1600" b="1" dirty="0">
                <a:solidFill>
                  <a:schemeClr val="tx1"/>
                </a:solidFill>
                <a:latin typeface="Andalus" pitchFamily="18" charset="-78"/>
                <a:cs typeface="Andalus" pitchFamily="18" charset="-78"/>
              </a:rPr>
              <a:t>11.Last Updated: </a:t>
            </a:r>
            <a:r>
              <a:rPr lang="en-US" sz="1600" dirty="0">
                <a:solidFill>
                  <a:srgbClr val="124F5C"/>
                </a:solidFill>
                <a:latin typeface="Andalus" pitchFamily="18" charset="-78"/>
                <a:cs typeface="Andalus" pitchFamily="18" charset="-78"/>
              </a:rPr>
              <a:t>Contains the date on which the latest update of the app was  released.</a:t>
            </a:r>
            <a:br>
              <a:rPr lang="en-US" sz="1600" dirty="0">
                <a:solidFill>
                  <a:srgbClr val="124F5C"/>
                </a:solidFill>
                <a:latin typeface="Andalus" pitchFamily="18" charset="-78"/>
                <a:cs typeface="Andalus" pitchFamily="18" charset="-78"/>
              </a:rPr>
            </a:br>
            <a:r>
              <a:rPr lang="en-US" sz="1600" b="1" dirty="0">
                <a:solidFill>
                  <a:schemeClr val="tx1"/>
                </a:solidFill>
                <a:latin typeface="Andalus" pitchFamily="18" charset="-78"/>
                <a:cs typeface="Andalus" pitchFamily="18" charset="-78"/>
              </a:rPr>
              <a:t>12.Current Version: </a:t>
            </a:r>
            <a:r>
              <a:rPr lang="en-US" sz="1600" dirty="0">
                <a:solidFill>
                  <a:srgbClr val="124F5C"/>
                </a:solidFill>
                <a:latin typeface="Andalus" pitchFamily="18" charset="-78"/>
                <a:cs typeface="Andalus" pitchFamily="18" charset="-78"/>
              </a:rPr>
              <a:t>Contains information on the current version of the app  available on the play store.</a:t>
            </a:r>
            <a:r>
              <a:rPr lang="en-US" sz="1600" dirty="0">
                <a:latin typeface="Andalus" pitchFamily="18" charset="-78"/>
                <a:cs typeface="Andalus" pitchFamily="18" charset="-78"/>
              </a:rPr>
              <a:t/>
            </a:r>
            <a:br>
              <a:rPr lang="en-US" sz="1600" dirty="0">
                <a:latin typeface="Andalus" pitchFamily="18" charset="-78"/>
                <a:cs typeface="Andalus" pitchFamily="18" charset="-78"/>
              </a:rPr>
            </a:br>
            <a:r>
              <a:rPr lang="en-US" sz="1600" b="1" dirty="0">
                <a:solidFill>
                  <a:schemeClr val="tx1"/>
                </a:solidFill>
                <a:latin typeface="Andalus" pitchFamily="18" charset="-78"/>
                <a:cs typeface="Andalus" pitchFamily="18" charset="-78"/>
              </a:rPr>
              <a:t>13.Android Version: </a:t>
            </a:r>
            <a:r>
              <a:rPr lang="en-US" sz="1600" dirty="0">
                <a:solidFill>
                  <a:srgbClr val="124F5C"/>
                </a:solidFill>
                <a:latin typeface="Andalus" pitchFamily="18" charset="-78"/>
                <a:cs typeface="Andalus" pitchFamily="18" charset="-78"/>
              </a:rPr>
              <a:t>Contains information about the android versions on which  the app is supported.</a:t>
            </a:r>
            <a:r>
              <a:rPr lang="en-US" sz="1600" dirty="0">
                <a:latin typeface="Andalus" pitchFamily="18" charset="-78"/>
                <a:cs typeface="Andalus" pitchFamily="18" charset="-78"/>
              </a:rPr>
              <a:t/>
            </a:r>
            <a:br>
              <a:rPr lang="en-US" sz="1600" dirty="0">
                <a:latin typeface="Andalus" pitchFamily="18" charset="-78"/>
                <a:cs typeface="Andalus" pitchFamily="18" charset="-78"/>
              </a:rPr>
            </a:br>
            <a:endParaRPr sz="1600" dirty="0">
              <a:latin typeface="Andalus" pitchFamily="18" charset="-78"/>
              <a:cs typeface="Andalus" pitchFamily="18" charset="-78"/>
            </a:endParaRPr>
          </a:p>
        </p:txBody>
      </p:sp>
      <p:sp>
        <p:nvSpPr>
          <p:cNvPr id="4" name="object 4"/>
          <p:cNvSpPr txBox="1"/>
          <p:nvPr/>
        </p:nvSpPr>
        <p:spPr>
          <a:xfrm>
            <a:off x="730595" y="202419"/>
            <a:ext cx="5048972"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latin typeface="Agency FB" pitchFamily="34" charset="0"/>
              </a:rPr>
              <a:t>Attr</a:t>
            </a:r>
            <a:r>
              <a:rPr lang="en-US" sz="2400" b="1" spc="-65" dirty="0">
                <a:solidFill>
                  <a:srgbClr val="C00000"/>
                </a:solidFill>
                <a:latin typeface="Agency FB" pitchFamily="34" charset="0"/>
              </a:rPr>
              <a:t>i</a:t>
            </a:r>
            <a:r>
              <a:rPr lang="en-US" sz="2400" b="1" spc="-55" dirty="0">
                <a:solidFill>
                  <a:srgbClr val="C00000"/>
                </a:solidFill>
                <a:latin typeface="Agency FB" pitchFamily="34" charset="0"/>
              </a:rPr>
              <a:t>but</a:t>
            </a:r>
            <a:r>
              <a:rPr lang="en-US" sz="2400" b="1" spc="-70" dirty="0">
                <a:solidFill>
                  <a:srgbClr val="C00000"/>
                </a:solidFill>
                <a:latin typeface="Agency FB" pitchFamily="34" charset="0"/>
              </a:rPr>
              <a:t>e</a:t>
            </a:r>
            <a:r>
              <a:rPr lang="en-US" sz="2400" b="1" spc="-150" dirty="0">
                <a:solidFill>
                  <a:srgbClr val="C00000"/>
                </a:solidFill>
                <a:latin typeface="Agency FB" pitchFamily="34" charset="0"/>
              </a:rPr>
              <a:t>s</a:t>
            </a:r>
            <a:r>
              <a:rPr lang="en-US" sz="2400" b="1" spc="-120" dirty="0">
                <a:solidFill>
                  <a:srgbClr val="C00000"/>
                </a:solidFill>
                <a:latin typeface="Agency FB" pitchFamily="34" charset="0"/>
              </a:rPr>
              <a:t> </a:t>
            </a:r>
            <a:r>
              <a:rPr lang="en-US" sz="2400" b="1" spc="-75" dirty="0">
                <a:solidFill>
                  <a:srgbClr val="C00000"/>
                </a:solidFill>
                <a:latin typeface="Agency FB" pitchFamily="34" charset="0"/>
              </a:rPr>
              <a:t>in</a:t>
            </a:r>
            <a:r>
              <a:rPr lang="en-US" sz="2400" b="1" spc="-145" dirty="0">
                <a:solidFill>
                  <a:srgbClr val="C00000"/>
                </a:solidFill>
                <a:latin typeface="Agency FB" pitchFamily="34" charset="0"/>
              </a:rPr>
              <a:t> </a:t>
            </a:r>
            <a:r>
              <a:rPr lang="en-US" sz="2400" b="1" spc="-75" dirty="0">
                <a:solidFill>
                  <a:srgbClr val="C00000"/>
                </a:solidFill>
                <a:latin typeface="Agency FB" pitchFamily="34" charset="0"/>
              </a:rPr>
              <a:t>Google</a:t>
            </a:r>
            <a:r>
              <a:rPr lang="en-US" sz="2400" b="1" spc="-145" dirty="0">
                <a:solidFill>
                  <a:srgbClr val="C00000"/>
                </a:solidFill>
                <a:latin typeface="Agency FB" pitchFamily="34" charset="0"/>
              </a:rPr>
              <a:t> </a:t>
            </a:r>
            <a:r>
              <a:rPr lang="en-US" sz="2400" b="1" spc="-70" dirty="0">
                <a:solidFill>
                  <a:srgbClr val="C00000"/>
                </a:solidFill>
                <a:latin typeface="Agency FB" pitchFamily="34" charset="0"/>
              </a:rPr>
              <a:t>P</a:t>
            </a:r>
            <a:r>
              <a:rPr lang="en-US" sz="2400" b="1" spc="-45" dirty="0">
                <a:solidFill>
                  <a:srgbClr val="C00000"/>
                </a:solidFill>
                <a:latin typeface="Agency FB" pitchFamily="34" charset="0"/>
              </a:rPr>
              <a:t>l</a:t>
            </a:r>
            <a:r>
              <a:rPr lang="en-US" sz="2400" b="1" spc="-125" dirty="0">
                <a:solidFill>
                  <a:srgbClr val="C00000"/>
                </a:solidFill>
                <a:latin typeface="Agency FB" pitchFamily="34" charset="0"/>
              </a:rPr>
              <a:t>ay</a:t>
            </a:r>
            <a:r>
              <a:rPr lang="en-US" sz="2400" b="1" spc="-145" dirty="0">
                <a:solidFill>
                  <a:srgbClr val="C00000"/>
                </a:solidFill>
                <a:latin typeface="Agency FB" pitchFamily="34" charset="0"/>
              </a:rPr>
              <a:t> </a:t>
            </a:r>
            <a:r>
              <a:rPr lang="en-US" sz="2400" b="1" spc="-105" dirty="0">
                <a:solidFill>
                  <a:srgbClr val="C00000"/>
                </a:solidFill>
                <a:latin typeface="Agency FB" pitchFamily="34" charset="0"/>
              </a:rPr>
              <a:t>store</a:t>
            </a:r>
            <a:r>
              <a:rPr lang="en-US" sz="2400" b="1" spc="-130" dirty="0">
                <a:solidFill>
                  <a:srgbClr val="C00000"/>
                </a:solidFill>
                <a:latin typeface="Agency FB" pitchFamily="34" charset="0"/>
              </a:rPr>
              <a:t> </a:t>
            </a:r>
            <a:r>
              <a:rPr lang="en-US" sz="2400" b="1" spc="-70" dirty="0">
                <a:solidFill>
                  <a:srgbClr val="C00000"/>
                </a:solidFill>
                <a:latin typeface="Agency FB" pitchFamily="34" charset="0"/>
              </a:rPr>
              <a:t>Da</a:t>
            </a:r>
            <a:r>
              <a:rPr lang="en-US" sz="2400" b="1" spc="-55" dirty="0">
                <a:solidFill>
                  <a:srgbClr val="C00000"/>
                </a:solidFill>
                <a:latin typeface="Agency FB" pitchFamily="34" charset="0"/>
              </a:rPr>
              <a:t>t</a:t>
            </a:r>
            <a:r>
              <a:rPr lang="en-US" sz="2400" b="1" spc="-125" dirty="0">
                <a:solidFill>
                  <a:srgbClr val="C00000"/>
                </a:solidFill>
                <a:latin typeface="Agency FB" pitchFamily="34" charset="0"/>
              </a:rPr>
              <a:t>a</a:t>
            </a:r>
            <a:endParaRPr sz="2400" b="1" dirty="0">
              <a:latin typeface="Agency FB" pitchFamily="34" charset="0"/>
              <a:cs typeface="Verdana"/>
            </a:endParaRPr>
          </a:p>
        </p:txBody>
      </p:sp>
      <p:sp>
        <p:nvSpPr>
          <p:cNvPr id="8" name="object 13">
            <a:extLst>
              <a:ext uri="{FF2B5EF4-FFF2-40B4-BE49-F238E27FC236}">
                <a16:creationId xmlns:a16="http://schemas.microsoft.com/office/drawing/2014/main" xmlns="" id="{0E30E392-2CE7-84FB-E2D1-A16E10502ED8}"/>
              </a:ext>
            </a:extLst>
          </p:cNvPr>
          <p:cNvSpPr/>
          <p:nvPr/>
        </p:nvSpPr>
        <p:spPr>
          <a:xfrm>
            <a:off x="157052" y="140361"/>
            <a:ext cx="513259"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8" y="238403"/>
            <a:ext cx="4111648" cy="456535"/>
          </a:xfrm>
          <a:prstGeom prst="rect">
            <a:avLst/>
          </a:prstGeom>
        </p:spPr>
        <p:txBody>
          <a:bodyPr vert="horz" wrap="square" lIns="0" tIns="12700" rIns="0" bIns="0" rtlCol="0">
            <a:spAutoFit/>
          </a:bodyPr>
          <a:lstStyle/>
          <a:p>
            <a:pPr marL="12700">
              <a:lnSpc>
                <a:spcPct val="100000"/>
              </a:lnSpc>
              <a:spcBef>
                <a:spcPts val="100"/>
              </a:spcBef>
            </a:pPr>
            <a:r>
              <a:rPr sz="2800" b="1" dirty="0">
                <a:solidFill>
                  <a:schemeClr val="tx1"/>
                </a:solidFill>
                <a:latin typeface="Agency FB" pitchFamily="34" charset="0"/>
              </a:rPr>
              <a:t>Attributes in User reviews</a:t>
            </a:r>
          </a:p>
        </p:txBody>
      </p:sp>
      <p:sp>
        <p:nvSpPr>
          <p:cNvPr id="4" name="object 4"/>
          <p:cNvSpPr txBox="1"/>
          <p:nvPr/>
        </p:nvSpPr>
        <p:spPr>
          <a:xfrm>
            <a:off x="195446" y="814407"/>
            <a:ext cx="5265556" cy="2092239"/>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Andalus" pitchFamily="18" charset="-78"/>
              <a:cs typeface="Andalus" pitchFamily="18" charset="-78"/>
            </a:endParaRPr>
          </a:p>
          <a:p>
            <a:pPr marL="432434" indent="-227329">
              <a:lnSpc>
                <a:spcPct val="100000"/>
              </a:lnSpc>
              <a:buAutoNum type="arabicPeriod"/>
              <a:tabLst>
                <a:tab pos="433070" algn="l"/>
              </a:tabLst>
            </a:pPr>
            <a:r>
              <a:rPr sz="1600" b="1" spc="-20" dirty="0">
                <a:solidFill>
                  <a:srgbClr val="124F5C"/>
                </a:solidFill>
                <a:latin typeface="Andalus" pitchFamily="18" charset="-78"/>
                <a:cs typeface="Andalus" pitchFamily="18" charset="-78"/>
              </a:rPr>
              <a:t>App-</a:t>
            </a:r>
            <a:r>
              <a:rPr sz="1600" b="1" spc="55"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Application</a:t>
            </a:r>
            <a:r>
              <a:rPr sz="1600" spc="-40"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name</a:t>
            </a:r>
            <a:endParaRPr sz="1600" dirty="0">
              <a:latin typeface="Andalus" pitchFamily="18" charset="-78"/>
              <a:cs typeface="Andalus" pitchFamily="18" charset="-78"/>
            </a:endParaRPr>
          </a:p>
          <a:p>
            <a:pPr marL="432434" indent="-227329">
              <a:lnSpc>
                <a:spcPct val="100000"/>
              </a:lnSpc>
              <a:spcBef>
                <a:spcPts val="960"/>
              </a:spcBef>
              <a:buAutoNum type="arabicPeriod"/>
              <a:tabLst>
                <a:tab pos="433070" algn="l"/>
              </a:tabLst>
            </a:pPr>
            <a:r>
              <a:rPr sz="1600" b="1" spc="-5" dirty="0">
                <a:solidFill>
                  <a:srgbClr val="124F5C"/>
                </a:solidFill>
                <a:latin typeface="Andalus" pitchFamily="18" charset="-78"/>
                <a:cs typeface="Andalus" pitchFamily="18" charset="-78"/>
              </a:rPr>
              <a:t>Translated</a:t>
            </a:r>
            <a:r>
              <a:rPr sz="1600" b="1" spc="10" dirty="0">
                <a:solidFill>
                  <a:srgbClr val="124F5C"/>
                </a:solidFill>
                <a:latin typeface="Andalus" pitchFamily="18" charset="-78"/>
                <a:cs typeface="Andalus" pitchFamily="18" charset="-78"/>
              </a:rPr>
              <a:t> </a:t>
            </a:r>
            <a:r>
              <a:rPr sz="1600" b="1" spc="-5" dirty="0">
                <a:solidFill>
                  <a:srgbClr val="124F5C"/>
                </a:solidFill>
                <a:latin typeface="Andalus" pitchFamily="18" charset="-78"/>
                <a:cs typeface="Andalus" pitchFamily="18" charset="-78"/>
              </a:rPr>
              <a:t>Review-</a:t>
            </a:r>
            <a:r>
              <a:rPr sz="1600" b="1" spc="15"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User</a:t>
            </a:r>
            <a:r>
              <a:rPr sz="1600" spc="5"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review</a:t>
            </a:r>
            <a:endParaRPr sz="1600" dirty="0">
              <a:latin typeface="Andalus" pitchFamily="18" charset="-78"/>
              <a:cs typeface="Andalus" pitchFamily="18" charset="-78"/>
            </a:endParaRPr>
          </a:p>
          <a:p>
            <a:pPr marL="432434" indent="-227329">
              <a:lnSpc>
                <a:spcPct val="100000"/>
              </a:lnSpc>
              <a:spcBef>
                <a:spcPts val="960"/>
              </a:spcBef>
              <a:buAutoNum type="arabicPeriod"/>
              <a:tabLst>
                <a:tab pos="433070" algn="l"/>
              </a:tabLst>
            </a:pPr>
            <a:r>
              <a:rPr sz="1600" b="1" spc="-5" dirty="0">
                <a:solidFill>
                  <a:srgbClr val="124F5C"/>
                </a:solidFill>
                <a:latin typeface="Andalus" pitchFamily="18" charset="-78"/>
                <a:cs typeface="Andalus" pitchFamily="18" charset="-78"/>
              </a:rPr>
              <a:t>Sentiment-</a:t>
            </a:r>
            <a:r>
              <a:rPr sz="1600" b="1" spc="40"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Positive/Negative/Neutral</a:t>
            </a:r>
            <a:r>
              <a:rPr lang="en-US" sz="1600" spc="-5" dirty="0">
                <a:solidFill>
                  <a:srgbClr val="124F5C"/>
                </a:solidFill>
                <a:latin typeface="Andalus" pitchFamily="18" charset="-78"/>
                <a:cs typeface="Andalus" pitchFamily="18" charset="-78"/>
              </a:rPr>
              <a:t> Reviews</a:t>
            </a:r>
            <a:endParaRPr sz="1600" dirty="0">
              <a:latin typeface="Andalus" pitchFamily="18" charset="-78"/>
              <a:cs typeface="Andalus" pitchFamily="18" charset="-78"/>
            </a:endParaRPr>
          </a:p>
          <a:p>
            <a:pPr marL="432434" indent="-227329">
              <a:lnSpc>
                <a:spcPct val="100000"/>
              </a:lnSpc>
              <a:spcBef>
                <a:spcPts val="960"/>
              </a:spcBef>
              <a:buAutoNum type="arabicPeriod"/>
              <a:tabLst>
                <a:tab pos="433070" algn="l"/>
              </a:tabLst>
            </a:pPr>
            <a:r>
              <a:rPr sz="1600" b="1" spc="-5" dirty="0">
                <a:solidFill>
                  <a:srgbClr val="124F5C"/>
                </a:solidFill>
                <a:latin typeface="Andalus" pitchFamily="18" charset="-78"/>
                <a:cs typeface="Andalus" pitchFamily="18" charset="-78"/>
              </a:rPr>
              <a:t>Sentiment</a:t>
            </a:r>
            <a:r>
              <a:rPr sz="1600" b="1" spc="30" dirty="0">
                <a:solidFill>
                  <a:srgbClr val="124F5C"/>
                </a:solidFill>
                <a:latin typeface="Andalus" pitchFamily="18" charset="-78"/>
                <a:cs typeface="Andalus" pitchFamily="18" charset="-78"/>
              </a:rPr>
              <a:t> </a:t>
            </a:r>
            <a:r>
              <a:rPr sz="1600" b="1" spc="-5" dirty="0">
                <a:solidFill>
                  <a:srgbClr val="124F5C"/>
                </a:solidFill>
                <a:latin typeface="Andalus" pitchFamily="18" charset="-78"/>
                <a:cs typeface="Andalus" pitchFamily="18" charset="-78"/>
              </a:rPr>
              <a:t>Polarity-</a:t>
            </a:r>
            <a:r>
              <a:rPr sz="1600" b="1" spc="55"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Sentiment</a:t>
            </a:r>
            <a:r>
              <a:rPr sz="1600" spc="5"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polarity score</a:t>
            </a:r>
            <a:endParaRPr sz="1600" dirty="0">
              <a:latin typeface="Andalus" pitchFamily="18" charset="-78"/>
              <a:cs typeface="Andalus" pitchFamily="18" charset="-78"/>
            </a:endParaRPr>
          </a:p>
          <a:p>
            <a:pPr marL="432434" indent="-227329">
              <a:lnSpc>
                <a:spcPct val="100000"/>
              </a:lnSpc>
              <a:spcBef>
                <a:spcPts val="965"/>
              </a:spcBef>
              <a:buAutoNum type="arabicPeriod"/>
              <a:tabLst>
                <a:tab pos="433070" algn="l"/>
              </a:tabLst>
            </a:pPr>
            <a:r>
              <a:rPr sz="1600" b="1" spc="-5" dirty="0">
                <a:solidFill>
                  <a:srgbClr val="124F5C"/>
                </a:solidFill>
                <a:latin typeface="Andalus" pitchFamily="18" charset="-78"/>
                <a:cs typeface="Andalus" pitchFamily="18" charset="-78"/>
              </a:rPr>
              <a:t>Sentiment</a:t>
            </a:r>
            <a:r>
              <a:rPr sz="1600" b="1" spc="30" dirty="0">
                <a:solidFill>
                  <a:srgbClr val="124F5C"/>
                </a:solidFill>
                <a:latin typeface="Andalus" pitchFamily="18" charset="-78"/>
                <a:cs typeface="Andalus" pitchFamily="18" charset="-78"/>
              </a:rPr>
              <a:t> </a:t>
            </a:r>
            <a:r>
              <a:rPr sz="1600" b="1" spc="-5" dirty="0">
                <a:solidFill>
                  <a:srgbClr val="124F5C"/>
                </a:solidFill>
                <a:latin typeface="Andalus" pitchFamily="18" charset="-78"/>
                <a:cs typeface="Andalus" pitchFamily="18" charset="-78"/>
              </a:rPr>
              <a:t>Subjectivity-</a:t>
            </a:r>
            <a:r>
              <a:rPr sz="1600" b="1" spc="70"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Sentiment</a:t>
            </a:r>
            <a:r>
              <a:rPr sz="1600"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subjectivity</a:t>
            </a:r>
            <a:r>
              <a:rPr sz="1600" spc="-10" dirty="0">
                <a:solidFill>
                  <a:srgbClr val="124F5C"/>
                </a:solidFill>
                <a:latin typeface="Andalus" pitchFamily="18" charset="-78"/>
                <a:cs typeface="Andalus" pitchFamily="18" charset="-78"/>
              </a:rPr>
              <a:t> </a:t>
            </a:r>
            <a:r>
              <a:rPr sz="1600" spc="-5" dirty="0">
                <a:solidFill>
                  <a:srgbClr val="124F5C"/>
                </a:solidFill>
                <a:latin typeface="Andalus" pitchFamily="18" charset="-78"/>
                <a:cs typeface="Andalus" pitchFamily="18" charset="-78"/>
              </a:rPr>
              <a:t>score</a:t>
            </a:r>
            <a:endParaRPr sz="1600" dirty="0">
              <a:latin typeface="Andalus" pitchFamily="18" charset="-78"/>
              <a:cs typeface="Andalus" pitchFamily="18" charset="-78"/>
            </a:endParaRPr>
          </a:p>
        </p:txBody>
      </p:sp>
      <p:pic>
        <p:nvPicPr>
          <p:cNvPr id="1026" name="Picture 2" descr="7 Best Shopify Product Review Apps to Boost Online Business">
            <a:extLst>
              <a:ext uri="{FF2B5EF4-FFF2-40B4-BE49-F238E27FC236}">
                <a16:creationId xmlns:a16="http://schemas.microsoft.com/office/drawing/2014/main" xmlns=""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5" y="3006874"/>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xmlns="" id="{2BE9A00A-F217-B224-E9CF-133BC6AEFB61}"/>
              </a:ext>
            </a:extLst>
          </p:cNvPr>
          <p:cNvSpPr/>
          <p:nvPr/>
        </p:nvSpPr>
        <p:spPr>
          <a:xfrm>
            <a:off x="198379" y="182758"/>
            <a:ext cx="513259"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6172</TotalTime>
  <Words>1205</Words>
  <Application>Microsoft Office PowerPoint</Application>
  <PresentationFormat>On-screen Show (16:9)</PresentationFormat>
  <Paragraphs>144</Paragraphs>
  <Slides>39</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Andalus</vt:lpstr>
      <vt:lpstr>AoyagiKouzanFontT</vt:lpstr>
      <vt:lpstr>Old Standard TT</vt:lpstr>
      <vt:lpstr>Calibri</vt:lpstr>
      <vt:lpstr>Wingdings</vt:lpstr>
      <vt:lpstr>Aharoni</vt:lpstr>
      <vt:lpstr>Agency FB</vt:lpstr>
      <vt:lpstr>Verdana</vt:lpstr>
      <vt:lpstr>Montserrat</vt:lpstr>
      <vt:lpstr>Arial MT</vt:lpstr>
      <vt:lpstr>Presentation</vt:lpstr>
      <vt:lpstr>Presentation</vt:lpstr>
      <vt:lpstr>PowerPoint Presentation</vt:lpstr>
      <vt:lpstr>WHY ANALYZE THE GOOGLE PLAY  STORE?</vt:lpstr>
      <vt:lpstr>PowerPoint Presentation</vt:lpstr>
      <vt:lpstr>Problem Statement</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13. DATA SHAPE </vt:lpstr>
      <vt:lpstr>PowerPoint Presentation</vt:lpstr>
      <vt:lpstr>PowerPoint Presentation</vt:lpstr>
      <vt:lpstr>PowerPoint Presentation</vt:lpstr>
      <vt:lpstr>PowerPoint Presentation</vt:lpstr>
      <vt:lpstr>18.BARPLOT DISPLAYING THE RATING FOR EACH CONTENT RATING</vt:lpstr>
      <vt:lpstr>PowerPoint Presentation</vt:lpstr>
      <vt:lpstr>PowerPoint Presentation</vt:lpstr>
      <vt:lpstr>PowerPoint Presentation</vt:lpstr>
      <vt:lpstr>PowerPoint Presentation</vt:lpstr>
      <vt:lpstr>PowerPoint Presentation</vt:lpstr>
      <vt:lpstr>24. WORD CLOUD OF NEGATIVE REVIEWS </vt:lpstr>
      <vt:lpstr>PowerPoint Presentation</vt:lpstr>
      <vt:lpstr>Challenges Faced</vt:lpstr>
      <vt:lpstr>  Conclusion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dc:creator>
  <cp:lastModifiedBy>Deepak</cp:lastModifiedBy>
  <cp:revision>30</cp:revision>
  <dcterms:created xsi:type="dcterms:W3CDTF">2022-03-16T09:49:32Z</dcterms:created>
  <dcterms:modified xsi:type="dcterms:W3CDTF">2022-11-25T14:20:45Z</dcterms:modified>
</cp:coreProperties>
</file>